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36"/>
  </p:notesMasterIdLst>
  <p:handoutMasterIdLst>
    <p:handoutMasterId r:id="rId37"/>
  </p:handoutMasterIdLst>
  <p:sldIdLst>
    <p:sldId id="559" r:id="rId5"/>
    <p:sldId id="560" r:id="rId6"/>
    <p:sldId id="561" r:id="rId7"/>
    <p:sldId id="562" r:id="rId8"/>
    <p:sldId id="270" r:id="rId9"/>
    <p:sldId id="587" r:id="rId10"/>
    <p:sldId id="563" r:id="rId11"/>
    <p:sldId id="564" r:id="rId12"/>
    <p:sldId id="565" r:id="rId13"/>
    <p:sldId id="566" r:id="rId14"/>
    <p:sldId id="569" r:id="rId15"/>
    <p:sldId id="567" r:id="rId16"/>
    <p:sldId id="568" r:id="rId17"/>
    <p:sldId id="572" r:id="rId18"/>
    <p:sldId id="570" r:id="rId19"/>
    <p:sldId id="571" r:id="rId20"/>
    <p:sldId id="574" r:id="rId21"/>
    <p:sldId id="575" r:id="rId22"/>
    <p:sldId id="576" r:id="rId23"/>
    <p:sldId id="577" r:id="rId24"/>
    <p:sldId id="573" r:id="rId25"/>
    <p:sldId id="581" r:id="rId26"/>
    <p:sldId id="578" r:id="rId27"/>
    <p:sldId id="579" r:id="rId28"/>
    <p:sldId id="582" r:id="rId29"/>
    <p:sldId id="583" r:id="rId30"/>
    <p:sldId id="580" r:id="rId31"/>
    <p:sldId id="584" r:id="rId32"/>
    <p:sldId id="585" r:id="rId33"/>
    <p:sldId id="586" r:id="rId34"/>
    <p:sldId id="557" r:id="rId3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59"/>
            <p14:sldId id="560"/>
            <p14:sldId id="561"/>
          </p14:sldIdLst>
        </p14:section>
        <p14:section name="Elements" id="{41708F08-FC16-48B6-A0C3-BF7BEC48C524}">
          <p14:sldIdLst>
            <p14:sldId id="562"/>
            <p14:sldId id="270"/>
            <p14:sldId id="587"/>
            <p14:sldId id="563"/>
            <p14:sldId id="564"/>
            <p14:sldId id="565"/>
            <p14:sldId id="566"/>
            <p14:sldId id="569"/>
            <p14:sldId id="567"/>
            <p14:sldId id="568"/>
            <p14:sldId id="572"/>
            <p14:sldId id="570"/>
            <p14:sldId id="571"/>
            <p14:sldId id="574"/>
            <p14:sldId id="575"/>
            <p14:sldId id="576"/>
            <p14:sldId id="577"/>
            <p14:sldId id="573"/>
            <p14:sldId id="581"/>
            <p14:sldId id="578"/>
            <p14:sldId id="579"/>
            <p14:sldId id="582"/>
            <p14:sldId id="583"/>
            <p14:sldId id="580"/>
            <p14:sldId id="584"/>
            <p14:sldId id="585"/>
            <p14:sldId id="586"/>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6215" autoAdjust="0"/>
  </p:normalViewPr>
  <p:slideViewPr>
    <p:cSldViewPr>
      <p:cViewPr varScale="1">
        <p:scale>
          <a:sx n="70" d="100"/>
          <a:sy n="70" d="100"/>
        </p:scale>
        <p:origin x="48"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19-02-2018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19/02/2018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A </a:t>
            </a:r>
            <a:r>
              <a:rPr lang="en-US" dirty="0" err="1"/>
              <a:t>cor</a:t>
            </a:r>
            <a:r>
              <a:rPr lang="en-US" dirty="0"/>
              <a:t> AZUL </a:t>
            </a:r>
            <a:r>
              <a:rPr lang="en-US" dirty="0" err="1"/>
              <a:t>sempre</a:t>
            </a:r>
            <a:r>
              <a:rPr lang="en-US" dirty="0"/>
              <a:t> tem </a:t>
            </a:r>
            <a:r>
              <a:rPr lang="en-US" dirty="0" err="1"/>
              <a:t>que</a:t>
            </a:r>
            <a:r>
              <a:rPr lang="en-US" dirty="0"/>
              <a:t> </a:t>
            </a:r>
            <a:r>
              <a:rPr lang="en-US" dirty="0" err="1"/>
              <a:t>aparecer</a:t>
            </a:r>
            <a:r>
              <a:rPr lang="en-US" dirty="0"/>
              <a:t> no</a:t>
            </a:r>
            <a:r>
              <a:rPr lang="en-US" baseline="0" dirty="0"/>
              <a:t> slide. </a:t>
            </a:r>
            <a:r>
              <a:rPr lang="en-US" baseline="0" dirty="0" err="1"/>
              <a:t>Seja</a:t>
            </a:r>
            <a:r>
              <a:rPr lang="en-US" baseline="0" dirty="0"/>
              <a:t> </a:t>
            </a:r>
            <a:r>
              <a:rPr lang="en-US" baseline="0" dirty="0" err="1"/>
              <a:t>nas</a:t>
            </a:r>
            <a:r>
              <a:rPr lang="en-US" baseline="0" dirty="0"/>
              <a:t> </a:t>
            </a:r>
            <a:r>
              <a:rPr lang="en-US" baseline="0" dirty="0" err="1"/>
              <a:t>formas</a:t>
            </a:r>
            <a:r>
              <a:rPr lang="en-US" baseline="0" dirty="0"/>
              <a:t> </a:t>
            </a:r>
            <a:r>
              <a:rPr lang="en-US" baseline="0" dirty="0" err="1"/>
              <a:t>ou</a:t>
            </a:r>
            <a:r>
              <a:rPr lang="en-US" baseline="0" dirty="0"/>
              <a:t> no </a:t>
            </a:r>
            <a:r>
              <a:rPr lang="en-US" baseline="0" dirty="0" err="1"/>
              <a:t>texto</a:t>
            </a:r>
            <a:r>
              <a:rPr lang="en-US" baseline="0" dirty="0"/>
              <a:t>.</a:t>
            </a:r>
          </a:p>
          <a:p>
            <a:r>
              <a:rPr lang="en-US" baseline="0" dirty="0"/>
              <a:t>Uma </a:t>
            </a:r>
            <a:r>
              <a:rPr lang="en-US" baseline="0" dirty="0" err="1"/>
              <a:t>imagem</a:t>
            </a:r>
            <a:r>
              <a:rPr lang="en-US" baseline="0" dirty="0"/>
              <a:t> </a:t>
            </a:r>
            <a:r>
              <a:rPr lang="en-US" baseline="0" dirty="0" err="1"/>
              <a:t>como</a:t>
            </a:r>
            <a:r>
              <a:rPr lang="en-US" baseline="0" dirty="0"/>
              <a:t> </a:t>
            </a:r>
            <a:r>
              <a:rPr lang="en-US" baseline="0" dirty="0" err="1"/>
              <a:t>essa</a:t>
            </a:r>
            <a:r>
              <a:rPr lang="en-US" baseline="0" dirty="0"/>
              <a:t> </a:t>
            </a:r>
            <a:r>
              <a:rPr lang="en-US" baseline="0" dirty="0" err="1"/>
              <a:t>nao</a:t>
            </a:r>
            <a:r>
              <a:rPr lang="en-US" baseline="0" dirty="0"/>
              <a:t> </a:t>
            </a:r>
            <a:r>
              <a:rPr lang="en-US" baseline="0" dirty="0" err="1"/>
              <a:t>funciona</a:t>
            </a:r>
            <a:r>
              <a:rPr lang="en-US" baseline="0" dirty="0"/>
              <a:t>. </a:t>
            </a:r>
            <a:r>
              <a:rPr lang="en-US" baseline="0" dirty="0" err="1"/>
              <a:t>Muito</a:t>
            </a:r>
            <a:r>
              <a:rPr lang="en-US" baseline="0" dirty="0"/>
              <a:t> “Barbie” </a:t>
            </a:r>
            <a:r>
              <a:rPr lang="en-US" baseline="0" dirty="0" err="1"/>
              <a:t>para</a:t>
            </a:r>
            <a:r>
              <a:rPr lang="en-US" baseline="0" dirty="0"/>
              <a:t> </a:t>
            </a:r>
            <a:r>
              <a:rPr lang="en-US" baseline="0" dirty="0" err="1"/>
              <a:t>uma</a:t>
            </a:r>
            <a:r>
              <a:rPr lang="en-US" baseline="0" dirty="0"/>
              <a:t> </a:t>
            </a:r>
            <a:r>
              <a:rPr lang="en-US" baseline="0" dirty="0" err="1"/>
              <a:t>consultoria</a:t>
            </a:r>
            <a:r>
              <a:rPr lang="en-US" baseline="0" dirty="0"/>
              <a:t>. </a:t>
            </a:r>
            <a:r>
              <a:rPr lang="en-US" baseline="0" dirty="0" err="1"/>
              <a:t>Eles</a:t>
            </a:r>
            <a:r>
              <a:rPr lang="en-US" baseline="0" dirty="0"/>
              <a:t> </a:t>
            </a:r>
            <a:r>
              <a:rPr lang="en-US" baseline="0" dirty="0" err="1"/>
              <a:t>gostam</a:t>
            </a:r>
            <a:r>
              <a:rPr lang="en-US" baseline="0" dirty="0"/>
              <a:t> </a:t>
            </a:r>
            <a:r>
              <a:rPr lang="en-US" baseline="0" dirty="0" err="1"/>
              <a:t>deste</a:t>
            </a:r>
            <a:r>
              <a:rPr lang="en-US" baseline="0" dirty="0"/>
              <a:t> layout mas </a:t>
            </a:r>
            <a:r>
              <a:rPr lang="en-US" baseline="0" dirty="0" err="1"/>
              <a:t>deveria</a:t>
            </a:r>
            <a:r>
              <a:rPr lang="en-US" baseline="0" dirty="0"/>
              <a:t> </a:t>
            </a:r>
            <a:r>
              <a:rPr lang="en-US" baseline="0" dirty="0" err="1"/>
              <a:t>estar</a:t>
            </a:r>
            <a:r>
              <a:rPr lang="en-US" baseline="0" dirty="0"/>
              <a:t> </a:t>
            </a:r>
            <a:r>
              <a:rPr lang="en-US" baseline="0" dirty="0" err="1"/>
              <a:t>separador</a:t>
            </a:r>
            <a:r>
              <a:rPr lang="en-US" baseline="0" dirty="0"/>
              <a:t> de </a:t>
            </a:r>
            <a:r>
              <a:rPr lang="en-US" baseline="0" dirty="0" err="1"/>
              <a:t>capitulos</a:t>
            </a:r>
            <a:r>
              <a:rPr lang="en-US" baseline="0" dirty="0"/>
              <a:t> com o logo de “</a:t>
            </a:r>
            <a:r>
              <a:rPr lang="en-US" baseline="0" dirty="0" err="1"/>
              <a:t>espadas</a:t>
            </a:r>
            <a:r>
              <a:rPr lang="en-US" baseline="0" dirty="0"/>
              <a:t>” </a:t>
            </a:r>
            <a:r>
              <a:rPr lang="en-US" baseline="0" dirty="0" err="1"/>
              <a:t>maior</a:t>
            </a:r>
            <a:r>
              <a:rPr lang="en-US" baseline="0" dirty="0"/>
              <a:t>. Para </a:t>
            </a:r>
            <a:r>
              <a:rPr lang="en-US" baseline="0" dirty="0" err="1"/>
              <a:t>toda</a:t>
            </a:r>
            <a:r>
              <a:rPr lang="en-US" baseline="0" dirty="0"/>
              <a:t> </a:t>
            </a:r>
            <a:r>
              <a:rPr lang="en-US" baseline="0" dirty="0" err="1"/>
              <a:t>insercao</a:t>
            </a:r>
            <a:r>
              <a:rPr lang="en-US" baseline="0" dirty="0"/>
              <a:t> de </a:t>
            </a:r>
            <a:r>
              <a:rPr lang="en-US" baseline="0" dirty="0" err="1"/>
              <a:t>imagem</a:t>
            </a:r>
            <a:r>
              <a:rPr lang="en-US" baseline="0" dirty="0"/>
              <a:t> o </a:t>
            </a:r>
            <a:r>
              <a:rPr lang="en-US" baseline="0" dirty="0" err="1"/>
              <a:t>fundo</a:t>
            </a:r>
            <a:r>
              <a:rPr lang="en-US" baseline="0" dirty="0"/>
              <a:t> </a:t>
            </a:r>
            <a:r>
              <a:rPr lang="en-US" baseline="0" dirty="0" err="1"/>
              <a:t>deve</a:t>
            </a:r>
            <a:r>
              <a:rPr lang="en-US" baseline="0" dirty="0"/>
              <a:t> </a:t>
            </a:r>
            <a:r>
              <a:rPr lang="en-US" baseline="0" dirty="0" err="1"/>
              <a:t>ser</a:t>
            </a:r>
            <a:r>
              <a:rPr lang="en-US" baseline="0" dirty="0"/>
              <a:t> </a:t>
            </a:r>
            <a:r>
              <a:rPr lang="en-US" baseline="0" dirty="0" err="1"/>
              <a:t>cinza</a:t>
            </a:r>
            <a:r>
              <a:rPr lang="en-US" baseline="0" dirty="0"/>
              <a:t> </a:t>
            </a:r>
            <a:r>
              <a:rPr lang="en-US" baseline="0" dirty="0" err="1"/>
              <a:t>claro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371127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3297416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FAVOR USAR American English ex: colors</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349471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71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041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89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569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svg"/><Relationship Id="rId2"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6" name="Picture 5">
            <a:extLst>
              <a:ext uri="{FF2B5EF4-FFF2-40B4-BE49-F238E27FC236}">
                <a16:creationId xmlns:a16="http://schemas.microsoft.com/office/drawing/2014/main" id="{C8E4F46C-F9FC-4FA0-B335-65CE66E849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39400" y="304800"/>
            <a:ext cx="920264" cy="224455"/>
          </a:xfrm>
          <a:prstGeom prst="rect">
            <a:avLst/>
          </a:prstGeom>
        </p:spPr>
      </p:pic>
      <p:sp>
        <p:nvSpPr>
          <p:cNvPr id="5" name="Title Placeholder 1">
            <a:extLst>
              <a:ext uri="{FF2B5EF4-FFF2-40B4-BE49-F238E27FC236}">
                <a16:creationId xmlns:a16="http://schemas.microsoft.com/office/drawing/2014/main" id="{D3090253-1D20-454C-AF14-C241784FC6A7}"/>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218085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722867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525717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6722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4.svg"/><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4.svg"/><Relationship Id="rId5" Type="http://schemas.openxmlformats.org/officeDocument/2006/relationships/slideLayout" Target="../slideLayouts/slideLayout39.xml"/><Relationship Id="rId10"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 id="2147483813" r:id="rId6"/>
    <p:sldLayoutId id="2147483814"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 id="2147483815"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51.svg"/><Relationship Id="rId3" Type="http://schemas.microsoft.com/office/2007/relationships/hdphoto" Target="../media/hdphoto1.wdp"/><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A79673-AD73-4CE5-AC49-8BB07DDE078B}"/>
              </a:ext>
            </a:extLst>
          </p:cNvPr>
          <p:cNvSpPr>
            <a:spLocks noGrp="1"/>
          </p:cNvSpPr>
          <p:nvPr>
            <p:ph type="body" sz="quarter" idx="11"/>
          </p:nvPr>
        </p:nvSpPr>
        <p:spPr>
          <a:xfrm>
            <a:off x="533400" y="2842519"/>
            <a:ext cx="4103688" cy="863600"/>
          </a:xfrm>
        </p:spPr>
        <p:txBody>
          <a:bodyPr/>
          <a:lstStyle/>
          <a:p>
            <a:r>
              <a:rPr lang="en-US" dirty="0"/>
              <a:t>Swiss Re Overview</a:t>
            </a:r>
            <a:endParaRPr lang="pt-PT" dirty="0"/>
          </a:p>
        </p:txBody>
      </p:sp>
      <p:pic>
        <p:nvPicPr>
          <p:cNvPr id="8" name="Picture 7">
            <a:extLst>
              <a:ext uri="{FF2B5EF4-FFF2-40B4-BE49-F238E27FC236}">
                <a16:creationId xmlns:a16="http://schemas.microsoft.com/office/drawing/2014/main" id="{92D3BAD9-6FDD-4379-837A-61FF857A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39270"/>
            <a:ext cx="5181600" cy="1270099"/>
          </a:xfrm>
          <a:prstGeom prst="rect">
            <a:avLst/>
          </a:prstGeom>
        </p:spPr>
      </p:pic>
    </p:spTree>
    <p:extLst>
      <p:ext uri="{BB962C8B-B14F-4D97-AF65-F5344CB8AC3E}">
        <p14:creationId xmlns:p14="http://schemas.microsoft.com/office/powerpoint/2010/main" val="273158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7" name="Rectangle 6">
            <a:extLst>
              <a:ext uri="{FF2B5EF4-FFF2-40B4-BE49-F238E27FC236}">
                <a16:creationId xmlns:a16="http://schemas.microsoft.com/office/drawing/2014/main" id="{37875404-B56C-4E74-AF11-7AAA3EABA168}"/>
              </a:ext>
            </a:extLst>
          </p:cNvPr>
          <p:cNvSpPr/>
          <p:nvPr/>
        </p:nvSpPr>
        <p:spPr>
          <a:xfrm>
            <a:off x="607854" y="2209800"/>
            <a:ext cx="10976292" cy="954107"/>
          </a:xfrm>
          <a:prstGeom prst="rect">
            <a:avLst/>
          </a:prstGeom>
        </p:spPr>
        <p:txBody>
          <a:bodyPr wrap="square">
            <a:spAutoFit/>
          </a:bodyPr>
          <a:lstStyle/>
          <a:p>
            <a:r>
              <a:rPr lang="en-US" sz="1400" b="1" dirty="0"/>
              <a:t>Support Model – Consolidated Optimized Managed RUN Services (COMRS)</a:t>
            </a:r>
          </a:p>
          <a:p>
            <a:r>
              <a:rPr lang="en-US" sz="1400" dirty="0"/>
              <a:t>COMRS is created with an objective to provide a single window of support for the applications in scope.</a:t>
            </a:r>
          </a:p>
          <a:p>
            <a:r>
              <a:rPr lang="en-US" sz="1400" dirty="0"/>
              <a:t>This model drives toward customer focus on outcome and service predictability rather than resources/technology/ management and infrastructure with a standard and matured, optimized RUN services. </a:t>
            </a:r>
          </a:p>
        </p:txBody>
      </p:sp>
    </p:spTree>
    <p:extLst>
      <p:ext uri="{BB962C8B-B14F-4D97-AF65-F5344CB8AC3E}">
        <p14:creationId xmlns:p14="http://schemas.microsoft.com/office/powerpoint/2010/main" val="56424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11EFD58C-96B0-4065-BCF1-6DC1FE57427C}"/>
              </a:ext>
            </a:extLst>
          </p:cNvPr>
          <p:cNvSpPr/>
          <p:nvPr/>
        </p:nvSpPr>
        <p:spPr>
          <a:xfrm>
            <a:off x="392748" y="836613"/>
            <a:ext cx="11582400" cy="3108543"/>
          </a:xfrm>
          <a:prstGeom prst="rect">
            <a:avLst/>
          </a:prstGeom>
        </p:spPr>
        <p:txBody>
          <a:bodyPr wrap="square">
            <a:spAutoFit/>
          </a:bodyPr>
          <a:lstStyle/>
          <a:p>
            <a:r>
              <a:rPr lang="en-US" sz="1600" b="1" u="sng" dirty="0"/>
              <a:t>Support Hours &amp; Location</a:t>
            </a:r>
          </a:p>
          <a:p>
            <a:pPr marL="171450" indent="-171450">
              <a:lnSpc>
                <a:spcPct val="150000"/>
              </a:lnSpc>
              <a:buFont typeface="Arial" panose="020B0604020202020204" pitchFamily="34" charset="0"/>
              <a:buChar char="•"/>
            </a:pPr>
            <a:r>
              <a:rPr lang="en-US" sz="1400" dirty="0"/>
              <a:t>Applications are categorized into one of the below heads under support coverage. L1.5/L2 coverage is ensured as mentioned below for the respective hours. </a:t>
            </a:r>
          </a:p>
          <a:p>
            <a:pPr marL="171450" indent="-171450">
              <a:lnSpc>
                <a:spcPct val="150000"/>
              </a:lnSpc>
              <a:buFont typeface="Arial" panose="020B0604020202020204" pitchFamily="34" charset="0"/>
              <a:buChar char="•"/>
            </a:pPr>
            <a:r>
              <a:rPr lang="en-US" sz="1400" dirty="0"/>
              <a:t>Support window start from APAC business hours 8:00 IST until US Business close hours 18:00 CST, which is end-to-end 22X5 hours support window.</a:t>
            </a:r>
          </a:p>
          <a:p>
            <a:pPr marL="171450" indent="-171450">
              <a:lnSpc>
                <a:spcPct val="150000"/>
              </a:lnSpc>
              <a:buFont typeface="Arial" panose="020B0604020202020204" pitchFamily="34" charset="0"/>
              <a:buChar char="•"/>
            </a:pPr>
            <a:r>
              <a:rPr lang="en-US" sz="1400" dirty="0"/>
              <a:t>In addition, a L1.5 team would be formed to reduce load on L2 team and to bring operational efficiency.</a:t>
            </a:r>
          </a:p>
          <a:p>
            <a:pPr marL="171450" indent="-171450">
              <a:lnSpc>
                <a:spcPct val="150000"/>
              </a:lnSpc>
              <a:buFont typeface="Arial" panose="020B0604020202020204" pitchFamily="34" charset="0"/>
              <a:buChar char="•"/>
            </a:pPr>
            <a:r>
              <a:rPr lang="en-US" sz="1400" dirty="0"/>
              <a:t>SLAs will be considered only for incidents that are reported either through SNOW or by phone/email for which incident would be raised accordingly in SNOW. The SLA clock will be started only when the ticket has been assigned to the L2 support queue.</a:t>
            </a:r>
          </a:p>
          <a:p>
            <a:endParaRPr lang="en-US" sz="1200" dirty="0"/>
          </a:p>
        </p:txBody>
      </p:sp>
      <p:sp>
        <p:nvSpPr>
          <p:cNvPr id="5" name="Rectangle 4">
            <a:extLst>
              <a:ext uri="{FF2B5EF4-FFF2-40B4-BE49-F238E27FC236}">
                <a16:creationId xmlns:a16="http://schemas.microsoft.com/office/drawing/2014/main" id="{B8E0F861-C43B-499D-8EEC-4988AE9F49C6}"/>
              </a:ext>
            </a:extLst>
          </p:cNvPr>
          <p:cNvSpPr/>
          <p:nvPr/>
        </p:nvSpPr>
        <p:spPr>
          <a:xfrm>
            <a:off x="392748" y="3581400"/>
            <a:ext cx="11022012" cy="1018292"/>
          </a:xfrm>
          <a:prstGeom prst="rect">
            <a:avLst/>
          </a:prstGeom>
        </p:spPr>
        <p:txBody>
          <a:bodyPr wrap="square">
            <a:spAutoFit/>
          </a:bodyPr>
          <a:lstStyle/>
          <a:p>
            <a:pPr>
              <a:lnSpc>
                <a:spcPct val="150000"/>
              </a:lnSpc>
            </a:pPr>
            <a:r>
              <a:rPr lang="en-US" sz="1400" dirty="0"/>
              <a:t>For Critical ticket support outside of the Zurich and Kansas business hours</a:t>
            </a:r>
          </a:p>
          <a:p>
            <a:pPr marL="171450" indent="-171450">
              <a:lnSpc>
                <a:spcPct val="150000"/>
              </a:lnSpc>
              <a:buFont typeface="Arial" panose="020B0604020202020204" pitchFamily="34" charset="0"/>
              <a:buChar char="•"/>
            </a:pPr>
            <a:r>
              <a:rPr lang="en-US" sz="1400" dirty="0"/>
              <a:t>OCC or IT Global Helpdesk will need to notify the support team of an incident over phone</a:t>
            </a:r>
          </a:p>
          <a:p>
            <a:pPr marL="171450" indent="-171450">
              <a:lnSpc>
                <a:spcPct val="150000"/>
              </a:lnSpc>
              <a:buFont typeface="Arial" panose="020B0604020202020204" pitchFamily="34" charset="0"/>
              <a:buChar char="•"/>
            </a:pPr>
            <a:r>
              <a:rPr lang="en-US" sz="1400" dirty="0"/>
              <a:t>Zurich and Kansas business hours</a:t>
            </a:r>
          </a:p>
        </p:txBody>
      </p:sp>
      <p:sp>
        <p:nvSpPr>
          <p:cNvPr id="6" name="Rectangle 5">
            <a:extLst>
              <a:ext uri="{FF2B5EF4-FFF2-40B4-BE49-F238E27FC236}">
                <a16:creationId xmlns:a16="http://schemas.microsoft.com/office/drawing/2014/main" id="{4B7F497D-6BEF-48DE-9A82-1B3B91824D95}"/>
              </a:ext>
            </a:extLst>
          </p:cNvPr>
          <p:cNvSpPr/>
          <p:nvPr/>
        </p:nvSpPr>
        <p:spPr>
          <a:xfrm>
            <a:off x="341154" y="4599692"/>
            <a:ext cx="11633994" cy="2523768"/>
          </a:xfrm>
          <a:prstGeom prst="rect">
            <a:avLst/>
          </a:prstGeom>
        </p:spPr>
        <p:txBody>
          <a:bodyPr wrap="square">
            <a:spAutoFit/>
          </a:bodyPr>
          <a:lstStyle/>
          <a:p>
            <a:r>
              <a:rPr lang="en-US" b="1" dirty="0">
                <a:latin typeface="Cambria,Bold"/>
              </a:rPr>
              <a:t>Holiday Calendar:</a:t>
            </a:r>
          </a:p>
          <a:p>
            <a:pPr>
              <a:lnSpc>
                <a:spcPct val="150000"/>
              </a:lnSpc>
            </a:pPr>
            <a:r>
              <a:rPr lang="en-US" sz="1400" dirty="0"/>
              <a:t>Onsite and near shore team will follow Swiss Re holiday calendar for the site they are located. Offshore team will follow Swiss Re Zurich &amp; US holiday calendars based on the locations of the applications that are being supported and in addition will be off in the following days:</a:t>
            </a:r>
          </a:p>
          <a:p>
            <a:pPr>
              <a:lnSpc>
                <a:spcPct val="150000"/>
              </a:lnSpc>
            </a:pPr>
            <a:r>
              <a:rPr lang="en-US" sz="1400" dirty="0"/>
              <a:t>• Republic Day (26th Jan)</a:t>
            </a:r>
          </a:p>
          <a:p>
            <a:pPr>
              <a:lnSpc>
                <a:spcPct val="150000"/>
              </a:lnSpc>
            </a:pPr>
            <a:r>
              <a:rPr lang="en-US" sz="1400" dirty="0"/>
              <a:t>• Independence Day (15th Aug) and</a:t>
            </a:r>
          </a:p>
          <a:p>
            <a:pPr>
              <a:lnSpc>
                <a:spcPct val="150000"/>
              </a:lnSpc>
            </a:pPr>
            <a:r>
              <a:rPr lang="en-US" sz="1400" dirty="0"/>
              <a:t>• Diwali</a:t>
            </a:r>
          </a:p>
          <a:p>
            <a:endParaRPr lang="en-US" sz="1400" dirty="0"/>
          </a:p>
        </p:txBody>
      </p:sp>
      <p:sp>
        <p:nvSpPr>
          <p:cNvPr id="7" name="TextBox 6">
            <a:extLst>
              <a:ext uri="{FF2B5EF4-FFF2-40B4-BE49-F238E27FC236}">
                <a16:creationId xmlns:a16="http://schemas.microsoft.com/office/drawing/2014/main" id="{A8DB3EAF-CFB4-43FD-B780-BAA14B3A8274}"/>
              </a:ext>
            </a:extLst>
          </p:cNvPr>
          <p:cNvSpPr txBox="1"/>
          <p:nvPr/>
        </p:nvSpPr>
        <p:spPr>
          <a:xfrm>
            <a:off x="7848600" y="5806856"/>
            <a:ext cx="4114800" cy="923330"/>
          </a:xfrm>
          <a:prstGeom prst="rect">
            <a:avLst/>
          </a:prstGeom>
          <a:noFill/>
        </p:spPr>
        <p:txBody>
          <a:bodyPr wrap="square" rtlCol="0">
            <a:spAutoFit/>
          </a:bodyPr>
          <a:lstStyle/>
          <a:p>
            <a:r>
              <a:rPr lang="en-US" i="1" dirty="0"/>
              <a:t>Holidays will be mapped in Capgemini LMS system</a:t>
            </a:r>
          </a:p>
          <a:p>
            <a:endParaRPr lang="en-US" dirty="0"/>
          </a:p>
        </p:txBody>
      </p:sp>
      <p:sp>
        <p:nvSpPr>
          <p:cNvPr id="9" name="Smiley Face 8">
            <a:extLst>
              <a:ext uri="{FF2B5EF4-FFF2-40B4-BE49-F238E27FC236}">
                <a16:creationId xmlns:a16="http://schemas.microsoft.com/office/drawing/2014/main" id="{BACBC7C7-225C-4A13-91F6-8192CFDF977A}"/>
              </a:ext>
            </a:extLst>
          </p:cNvPr>
          <p:cNvSpPr/>
          <p:nvPr/>
        </p:nvSpPr>
        <p:spPr>
          <a:xfrm>
            <a:off x="6460086" y="5546944"/>
            <a:ext cx="1371600" cy="1311056"/>
          </a:xfrm>
          <a:prstGeom prst="smileyFace">
            <a:avLst>
              <a:gd name="adj" fmla="val 4653"/>
            </a:avLst>
          </a:prstGeom>
          <a:solidFill>
            <a:schemeClr val="accent6">
              <a:lumMod val="60000"/>
              <a:lumOff val="40000"/>
            </a:schemeClr>
          </a:solidFill>
          <a:ln w="92075">
            <a:solidFill>
              <a:schemeClr val="tx2">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59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1+#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C30B486B-037C-4087-937B-3E21D225A263}"/>
              </a:ext>
            </a:extLst>
          </p:cNvPr>
          <p:cNvSpPr/>
          <p:nvPr/>
        </p:nvSpPr>
        <p:spPr>
          <a:xfrm>
            <a:off x="234826" y="806133"/>
            <a:ext cx="10210800" cy="5693866"/>
          </a:xfrm>
          <a:prstGeom prst="rect">
            <a:avLst/>
          </a:prstGeom>
        </p:spPr>
        <p:txBody>
          <a:bodyPr wrap="square">
            <a:spAutoFit/>
          </a:bodyPr>
          <a:lstStyle/>
          <a:p>
            <a:pPr algn="just"/>
            <a:r>
              <a:rPr lang="en-US" sz="1400" b="1" dirty="0">
                <a:latin typeface="Cambria,Bold"/>
              </a:rPr>
              <a:t>L1.5 Team</a:t>
            </a:r>
          </a:p>
          <a:p>
            <a:pPr algn="just"/>
            <a:r>
              <a:rPr lang="en-US" sz="1400" dirty="0">
                <a:latin typeface="Cambria" panose="02040503050406030204" pitchFamily="18" charset="0"/>
              </a:rPr>
              <a:t>The L1.5 team shall be primarily responsible for:</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Initial Incident triaging once its passed into the provider's queue.</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Perform initial analysis and troubleshooting steps based on the Run Books /SOP</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Act on high priority incidents while L2/L3 team is not available based on the support time-line defined. </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Contact the user and provide suitable updates on the ticket in case the issue has not been clearly specified. </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Contact the L2/L3 team in case no solution/work-around is available</a:t>
            </a:r>
          </a:p>
          <a:p>
            <a:pPr algn="just">
              <a:lnSpc>
                <a:spcPct val="150000"/>
              </a:lnSpc>
            </a:pPr>
            <a:r>
              <a:rPr lang="en-US" sz="1400" b="1" dirty="0">
                <a:latin typeface="Cambria,Bold"/>
              </a:rPr>
              <a:t>L2 Team</a:t>
            </a:r>
          </a:p>
          <a:p>
            <a:pPr algn="just">
              <a:lnSpc>
                <a:spcPct val="150000"/>
              </a:lnSpc>
            </a:pPr>
            <a:r>
              <a:rPr lang="en-US" sz="1400" dirty="0">
                <a:latin typeface="Cambria" panose="02040503050406030204" pitchFamily="18" charset="0"/>
              </a:rPr>
              <a:t>The L2 team shall be primarily responsible for:</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Taking ownership of incidents and problem tickets once passed onto the queue by L1.5 team </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Ticket triage, analysis and resolution. </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The L2 team would not have access to the codebase </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Coordinate with L3 team for Incident and Problem management on need basis </a:t>
            </a:r>
          </a:p>
          <a:p>
            <a:pPr algn="just">
              <a:lnSpc>
                <a:spcPct val="150000"/>
              </a:lnSpc>
            </a:pPr>
            <a:r>
              <a:rPr lang="en-US" sz="1400" b="1" dirty="0">
                <a:latin typeface="Cambria,Bold"/>
              </a:rPr>
              <a:t>L3 Team</a:t>
            </a:r>
          </a:p>
          <a:p>
            <a:pPr algn="just">
              <a:lnSpc>
                <a:spcPct val="150000"/>
              </a:lnSpc>
            </a:pPr>
            <a:r>
              <a:rPr lang="en-US" sz="1400" dirty="0">
                <a:latin typeface="Cambria" panose="02040503050406030204" pitchFamily="18" charset="0"/>
              </a:rPr>
              <a:t>The L3 team shall be primarily responsible for:</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Detailed analysis and code changes for incident and problem resolution</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Enhancements and changes to the application once approval has been received from the Swiss Re IT Application manager.</a:t>
            </a:r>
          </a:p>
          <a:p>
            <a:pPr marL="285750" indent="-285750" algn="just">
              <a:lnSpc>
                <a:spcPct val="150000"/>
              </a:lnSpc>
              <a:buFont typeface="Arial" panose="020B0604020202020204" pitchFamily="34" charset="0"/>
              <a:buChar char="•"/>
            </a:pPr>
            <a:r>
              <a:rPr lang="en-US" sz="1400" dirty="0">
                <a:latin typeface="Cambria" panose="02040503050406030204" pitchFamily="18" charset="0"/>
              </a:rPr>
              <a:t>The L3 team would have access to the codebase</a:t>
            </a:r>
          </a:p>
        </p:txBody>
      </p:sp>
    </p:spTree>
    <p:extLst>
      <p:ext uri="{BB962C8B-B14F-4D97-AF65-F5344CB8AC3E}">
        <p14:creationId xmlns:p14="http://schemas.microsoft.com/office/powerpoint/2010/main" val="37989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3ABFFB82-F765-4FF6-936F-0BAD4C8501DF}"/>
              </a:ext>
            </a:extLst>
          </p:cNvPr>
          <p:cNvSpPr/>
          <p:nvPr/>
        </p:nvSpPr>
        <p:spPr>
          <a:xfrm>
            <a:off x="201612" y="836613"/>
            <a:ext cx="11761788" cy="4293483"/>
          </a:xfrm>
          <a:prstGeom prst="rect">
            <a:avLst/>
          </a:prstGeom>
        </p:spPr>
        <p:txBody>
          <a:bodyPr wrap="square">
            <a:spAutoFit/>
          </a:bodyPr>
          <a:lstStyle/>
          <a:p>
            <a:pPr algn="just"/>
            <a:r>
              <a:rPr lang="en-US" sz="1400" b="1" u="sng" dirty="0"/>
              <a:t>Incident Management Process</a:t>
            </a:r>
          </a:p>
          <a:p>
            <a:pPr algn="just"/>
            <a:r>
              <a:rPr lang="en-US" sz="1400" dirty="0"/>
              <a:t>Incident management process standardizes the processes followed to fix incidents:</a:t>
            </a:r>
          </a:p>
          <a:p>
            <a:pPr marL="285750" indent="-285750" algn="just">
              <a:lnSpc>
                <a:spcPct val="150000"/>
              </a:lnSpc>
              <a:buFont typeface="Arial" panose="020B0604020202020204" pitchFamily="34" charset="0"/>
              <a:buChar char="•"/>
            </a:pPr>
            <a:r>
              <a:rPr lang="en-US" sz="1400" dirty="0"/>
              <a:t>Ticketing system will be regularly monitored for new tickets in L1.5 and L2 queue </a:t>
            </a:r>
          </a:p>
          <a:p>
            <a:pPr marL="285750" indent="-285750" algn="just">
              <a:lnSpc>
                <a:spcPct val="150000"/>
              </a:lnSpc>
              <a:buFont typeface="Arial" panose="020B0604020202020204" pitchFamily="34" charset="0"/>
              <a:buChar char="•"/>
            </a:pPr>
            <a:r>
              <a:rPr lang="en-US" sz="1400" dirty="0"/>
              <a:t>Once a ticket is assigned to the support team, in the ticketing system (Service Now) it is acknowledged by the triage (L1.5/L2) team by updating the ticket </a:t>
            </a:r>
          </a:p>
          <a:p>
            <a:pPr marL="285750" indent="-285750" algn="just">
              <a:lnSpc>
                <a:spcPct val="150000"/>
              </a:lnSpc>
              <a:buFont typeface="Arial" panose="020B0604020202020204" pitchFamily="34" charset="0"/>
              <a:buChar char="•"/>
            </a:pPr>
            <a:r>
              <a:rPr lang="en-US" sz="1400" dirty="0"/>
              <a:t>If the ticket does not belong to the current scope, the ticket is transferred to appropriate team (if possible) or to service desk</a:t>
            </a:r>
          </a:p>
          <a:p>
            <a:pPr marL="285750" indent="-285750" algn="just">
              <a:lnSpc>
                <a:spcPct val="150000"/>
              </a:lnSpc>
              <a:buFont typeface="Arial" panose="020B0604020202020204" pitchFamily="34" charset="0"/>
              <a:buChar char="•"/>
            </a:pPr>
            <a:r>
              <a:rPr lang="en-US" sz="1400" dirty="0"/>
              <a:t>A knowledge database is updated at regular basis and is searched for a similar ticket and solution to improve overall productivity for similarly repeated tickets</a:t>
            </a:r>
          </a:p>
          <a:p>
            <a:pPr marL="285750" indent="-285750" algn="just">
              <a:lnSpc>
                <a:spcPct val="150000"/>
              </a:lnSpc>
              <a:buFont typeface="Arial" panose="020B0604020202020204" pitchFamily="34" charset="0"/>
              <a:buChar char="•"/>
            </a:pPr>
            <a:r>
              <a:rPr lang="en-US" sz="1400" dirty="0"/>
              <a:t>In case a similar ticket is found the resolution is provided and ticket is closed, in case of a new ticket solution is provided and an entry is made in the knowledge document for future use</a:t>
            </a:r>
          </a:p>
          <a:p>
            <a:pPr marL="285750" indent="-285750" algn="just">
              <a:lnSpc>
                <a:spcPct val="150000"/>
              </a:lnSpc>
              <a:buFont typeface="Arial" panose="020B0604020202020204" pitchFamily="34" charset="0"/>
              <a:buChar char="•"/>
            </a:pPr>
            <a:r>
              <a:rPr lang="en-US" sz="1400" dirty="0"/>
              <a:t>In case a solution is not available, a work around if available is provided to the requester and a problem ticket is raised for further analysis and resolution</a:t>
            </a:r>
          </a:p>
          <a:p>
            <a:pPr marL="285750" indent="-285750" algn="just">
              <a:lnSpc>
                <a:spcPct val="150000"/>
              </a:lnSpc>
              <a:buFont typeface="Arial" panose="020B0604020202020204" pitchFamily="34" charset="0"/>
              <a:buChar char="•"/>
            </a:pPr>
            <a:r>
              <a:rPr lang="en-US" sz="1400" dirty="0"/>
              <a:t>Ticket is put in pending state and clock is stopped till the problem ticket is closed with a identified solution</a:t>
            </a:r>
          </a:p>
          <a:p>
            <a:pPr algn="just"/>
            <a:endParaRPr lang="en-US" sz="1400" dirty="0"/>
          </a:p>
        </p:txBody>
      </p:sp>
    </p:spTree>
    <p:extLst>
      <p:ext uri="{BB962C8B-B14F-4D97-AF65-F5344CB8AC3E}">
        <p14:creationId xmlns:p14="http://schemas.microsoft.com/office/powerpoint/2010/main" val="355958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3ABFFB82-F765-4FF6-936F-0BAD4C8501DF}"/>
              </a:ext>
            </a:extLst>
          </p:cNvPr>
          <p:cNvSpPr/>
          <p:nvPr/>
        </p:nvSpPr>
        <p:spPr>
          <a:xfrm>
            <a:off x="201612" y="836613"/>
            <a:ext cx="11761788" cy="3539430"/>
          </a:xfrm>
          <a:prstGeom prst="rect">
            <a:avLst/>
          </a:prstGeom>
        </p:spPr>
        <p:txBody>
          <a:bodyPr wrap="square">
            <a:spAutoFit/>
          </a:bodyPr>
          <a:lstStyle/>
          <a:p>
            <a:pPr algn="just"/>
            <a:r>
              <a:rPr lang="en-US" sz="1400" b="1" u="sng" dirty="0"/>
              <a:t>Problem Management Process</a:t>
            </a:r>
          </a:p>
          <a:p>
            <a:pPr algn="just">
              <a:lnSpc>
                <a:spcPct val="150000"/>
              </a:lnSpc>
            </a:pPr>
            <a:r>
              <a:rPr lang="en-US" sz="1400" dirty="0"/>
              <a:t>Problem management can be categorized in </a:t>
            </a:r>
            <a:r>
              <a:rPr lang="en-US" sz="1400" b="1" u="sng" dirty="0"/>
              <a:t>reactive </a:t>
            </a:r>
            <a:r>
              <a:rPr lang="en-US" sz="1400" dirty="0"/>
              <a:t>and </a:t>
            </a:r>
            <a:r>
              <a:rPr lang="en-US" sz="1400" b="1" u="sng" dirty="0"/>
              <a:t>proactive</a:t>
            </a:r>
            <a:r>
              <a:rPr lang="en-US" sz="1400" dirty="0"/>
              <a:t> problem management. </a:t>
            </a:r>
          </a:p>
          <a:p>
            <a:pPr algn="just">
              <a:lnSpc>
                <a:spcPct val="150000"/>
              </a:lnSpc>
            </a:pPr>
            <a:r>
              <a:rPr lang="en-US" sz="1400" dirty="0"/>
              <a:t>The key difference being in case of reactive problem management - a problem ticket is raised from Incident Management with an objective of preventing re-occurrence. All code changes would also be dealt under reactive problem management process.</a:t>
            </a:r>
          </a:p>
          <a:p>
            <a:pPr algn="just">
              <a:lnSpc>
                <a:spcPct val="150000"/>
              </a:lnSpc>
            </a:pPr>
            <a:endParaRPr lang="en-US" sz="1400" dirty="0"/>
          </a:p>
          <a:p>
            <a:pPr algn="just">
              <a:lnSpc>
                <a:spcPct val="150000"/>
              </a:lnSpc>
            </a:pPr>
            <a:r>
              <a:rPr lang="en-US" sz="1400" dirty="0"/>
              <a:t>Proactive problem management is done as part of continuous improvements to achieve stability and productivity improvements in the applications that are being supported which is the key feature of COMRS. As part of proactive problem management tickets and service requests are regularly analyzed to identify improvements in the program which will lead to application stability and productivity. Proactive problem management ensures YoY benefits to Swiss Re and also value adds in terms of end business</a:t>
            </a:r>
          </a:p>
          <a:p>
            <a:pPr algn="just">
              <a:lnSpc>
                <a:spcPct val="150000"/>
              </a:lnSpc>
            </a:pPr>
            <a:r>
              <a:rPr lang="en-US" sz="1400" dirty="0"/>
              <a:t>value.</a:t>
            </a:r>
          </a:p>
        </p:txBody>
      </p:sp>
    </p:spTree>
    <p:extLst>
      <p:ext uri="{BB962C8B-B14F-4D97-AF65-F5344CB8AC3E}">
        <p14:creationId xmlns:p14="http://schemas.microsoft.com/office/powerpoint/2010/main" val="204678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EB532E13-471E-462C-B2F3-E3ACD12FD41B}"/>
              </a:ext>
            </a:extLst>
          </p:cNvPr>
          <p:cNvSpPr/>
          <p:nvPr/>
        </p:nvSpPr>
        <p:spPr>
          <a:xfrm>
            <a:off x="152400" y="836613"/>
            <a:ext cx="11959908" cy="5801588"/>
          </a:xfrm>
          <a:prstGeom prst="rect">
            <a:avLst/>
          </a:prstGeom>
        </p:spPr>
        <p:txBody>
          <a:bodyPr wrap="square">
            <a:spAutoFit/>
          </a:bodyPr>
          <a:lstStyle/>
          <a:p>
            <a:pPr algn="just"/>
            <a:r>
              <a:rPr lang="en-US" sz="1400" b="1" u="sng" dirty="0"/>
              <a:t>Change/Release Management Process</a:t>
            </a:r>
          </a:p>
          <a:p>
            <a:pPr algn="just"/>
            <a:r>
              <a:rPr lang="en-US" sz="1400" dirty="0"/>
              <a:t>Depending on the nature of changes that are needed in any maintenance engagement, three broad</a:t>
            </a:r>
          </a:p>
          <a:p>
            <a:pPr algn="just"/>
            <a:r>
              <a:rPr lang="en-US" sz="1400" dirty="0"/>
              <a:t>categories are defined as mentioned below</a:t>
            </a:r>
          </a:p>
          <a:p>
            <a:pPr marL="285750" indent="-285750" algn="just">
              <a:lnSpc>
                <a:spcPct val="150000"/>
              </a:lnSpc>
              <a:buFont typeface="Wingdings" panose="05000000000000000000" pitchFamily="2" charset="2"/>
              <a:buChar char="ü"/>
            </a:pPr>
            <a:r>
              <a:rPr lang="en-US" sz="1400" dirty="0"/>
              <a:t>Enhancements </a:t>
            </a:r>
          </a:p>
          <a:p>
            <a:pPr marL="285750" indent="-285750" algn="just">
              <a:lnSpc>
                <a:spcPct val="150000"/>
              </a:lnSpc>
              <a:buFont typeface="Wingdings" panose="05000000000000000000" pitchFamily="2" charset="2"/>
              <a:buChar char="ü"/>
            </a:pPr>
            <a:r>
              <a:rPr lang="en-US" sz="1400" dirty="0"/>
              <a:t>Preventive Maintenance </a:t>
            </a:r>
          </a:p>
          <a:p>
            <a:pPr marL="285750" indent="-285750" algn="just">
              <a:lnSpc>
                <a:spcPct val="150000"/>
              </a:lnSpc>
              <a:buFont typeface="Wingdings" panose="05000000000000000000" pitchFamily="2" charset="2"/>
              <a:buChar char="ü"/>
            </a:pPr>
            <a:r>
              <a:rPr lang="en-US" sz="1400" dirty="0"/>
              <a:t>Adaptive Maintenance</a:t>
            </a:r>
          </a:p>
          <a:p>
            <a:pPr algn="just"/>
            <a:r>
              <a:rPr lang="en-US" sz="1400" b="1" dirty="0"/>
              <a:t>a. Enhancements</a:t>
            </a:r>
          </a:p>
          <a:p>
            <a:pPr algn="just">
              <a:lnSpc>
                <a:spcPct val="150000"/>
              </a:lnSpc>
            </a:pPr>
            <a:r>
              <a:rPr lang="en-US" sz="1400" dirty="0"/>
              <a:t>Changes arising because of additions in Business functionality/process, enhancements to existing functionality, direct changes in Production environment, any service requests resulting in impact analysis, feasibility, data loads etc., fall under this category. These changes could either be clubbed in to a quarterly release (CAB) or can be </a:t>
            </a:r>
            <a:r>
              <a:rPr lang="en-US" sz="1400" dirty="0" err="1"/>
              <a:t>adhoc</a:t>
            </a:r>
            <a:r>
              <a:rPr lang="en-US" sz="1400" dirty="0"/>
              <a:t> in nature. The </a:t>
            </a:r>
            <a:r>
              <a:rPr lang="en-US" sz="1400" dirty="0" err="1"/>
              <a:t>adhoc</a:t>
            </a:r>
            <a:r>
              <a:rPr lang="en-US" sz="1400" dirty="0"/>
              <a:t> changes, as much as possible will be clubbed into a release (mostly on monthly frequency), however are also open to be carried out one each</a:t>
            </a:r>
          </a:p>
          <a:p>
            <a:pPr algn="just">
              <a:lnSpc>
                <a:spcPct val="150000"/>
              </a:lnSpc>
            </a:pPr>
            <a:r>
              <a:rPr lang="en-US" sz="1400" dirty="0"/>
              <a:t>as per the need.</a:t>
            </a:r>
          </a:p>
          <a:p>
            <a:pPr algn="just">
              <a:lnSpc>
                <a:spcPct val="150000"/>
              </a:lnSpc>
            </a:pPr>
            <a:r>
              <a:rPr lang="en-US" sz="1400" b="1" dirty="0"/>
              <a:t>b. Preventive Maintenance</a:t>
            </a:r>
          </a:p>
          <a:p>
            <a:pPr algn="just">
              <a:lnSpc>
                <a:spcPct val="150000"/>
              </a:lnSpc>
            </a:pPr>
            <a:r>
              <a:rPr lang="en-US" sz="1400" dirty="0"/>
              <a:t>Changes arising because of reactive problem management, proactive problem management, corrective fixes, optimizations, improvements, performance tuning etc., fall under this category. A yearly bucket is maintained for the same and is used accordingly.</a:t>
            </a:r>
          </a:p>
          <a:p>
            <a:pPr algn="just">
              <a:lnSpc>
                <a:spcPct val="150000"/>
              </a:lnSpc>
            </a:pPr>
            <a:r>
              <a:rPr lang="en-US" sz="1400" b="1" dirty="0"/>
              <a:t>c. Adaptive Maintenance</a:t>
            </a:r>
          </a:p>
          <a:p>
            <a:pPr algn="just">
              <a:lnSpc>
                <a:spcPct val="150000"/>
              </a:lnSpc>
            </a:pPr>
            <a:r>
              <a:rPr lang="en-US" sz="1400" dirty="0"/>
              <a:t>Changes arising because of infrastructure maintenance, product/software upgrade, patching, version roll out etc., activities that include but not limited are – impact and/or feasibility analysis, changes if any, pre and post testing, stakeholder management etc.,</a:t>
            </a:r>
          </a:p>
        </p:txBody>
      </p:sp>
    </p:spTree>
    <p:extLst>
      <p:ext uri="{BB962C8B-B14F-4D97-AF65-F5344CB8AC3E}">
        <p14:creationId xmlns:p14="http://schemas.microsoft.com/office/powerpoint/2010/main" val="83916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E049D837-13EF-40FB-B588-50EAF1E91D0F}"/>
              </a:ext>
            </a:extLst>
          </p:cNvPr>
          <p:cNvSpPr/>
          <p:nvPr/>
        </p:nvSpPr>
        <p:spPr>
          <a:xfrm>
            <a:off x="533400" y="1066800"/>
            <a:ext cx="11125200" cy="4508927"/>
          </a:xfrm>
          <a:prstGeom prst="rect">
            <a:avLst/>
          </a:prstGeom>
        </p:spPr>
        <p:txBody>
          <a:bodyPr wrap="square">
            <a:spAutoFit/>
          </a:bodyPr>
          <a:lstStyle/>
          <a:p>
            <a:pPr algn="just"/>
            <a:r>
              <a:rPr lang="en-US" sz="1400" b="1" dirty="0"/>
              <a:t>Change Cycle Pointers</a:t>
            </a:r>
          </a:p>
          <a:p>
            <a:pPr marL="285750" indent="-285750" algn="just">
              <a:lnSpc>
                <a:spcPct val="150000"/>
              </a:lnSpc>
              <a:buFont typeface="Arial" panose="020B0604020202020204" pitchFamily="34" charset="0"/>
              <a:buChar char="•"/>
            </a:pPr>
            <a:r>
              <a:rPr lang="en-US" sz="1400" dirty="0"/>
              <a:t>The typical change cycle performance based incentive structure shall apply to any application related changes that arise as </a:t>
            </a:r>
            <a:r>
              <a:rPr lang="en-US" sz="1400" dirty="0" err="1"/>
              <a:t>adhoc</a:t>
            </a:r>
            <a:r>
              <a:rPr lang="en-US" sz="1400" dirty="0"/>
              <a:t> activities. The dates for these requests must be mutually agreed upon and are not bound by the last date of the end of the cycle</a:t>
            </a:r>
          </a:p>
          <a:p>
            <a:pPr marL="285750" indent="-285750" algn="just">
              <a:lnSpc>
                <a:spcPct val="150000"/>
              </a:lnSpc>
              <a:buFont typeface="Arial" panose="020B0604020202020204" pitchFamily="34" charset="0"/>
              <a:buChar char="•"/>
            </a:pPr>
            <a:r>
              <a:rPr lang="en-US" sz="1400" dirty="0"/>
              <a:t>An </a:t>
            </a:r>
            <a:r>
              <a:rPr lang="en-US" sz="1400" dirty="0" err="1"/>
              <a:t>adhoc</a:t>
            </a:r>
            <a:r>
              <a:rPr lang="en-US" sz="1400" dirty="0"/>
              <a:t> change request needs to be created for all analysis, pre and/or post patching testing, documentation or any other type of </a:t>
            </a:r>
            <a:r>
              <a:rPr lang="en-US" sz="1400" dirty="0" err="1"/>
              <a:t>adhoc</a:t>
            </a:r>
            <a:r>
              <a:rPr lang="en-US" sz="1400" dirty="0"/>
              <a:t> activity</a:t>
            </a:r>
          </a:p>
          <a:p>
            <a:pPr marL="285750" indent="-285750" algn="just">
              <a:lnSpc>
                <a:spcPct val="150000"/>
              </a:lnSpc>
              <a:buFont typeface="Arial" panose="020B0604020202020204" pitchFamily="34" charset="0"/>
              <a:buChar char="•"/>
            </a:pPr>
            <a:r>
              <a:rPr lang="en-US" sz="1400" dirty="0"/>
              <a:t>Regression testing would be included as and when required with prior notification..</a:t>
            </a:r>
          </a:p>
          <a:p>
            <a:pPr marL="285750" indent="-285750" algn="just">
              <a:lnSpc>
                <a:spcPct val="150000"/>
              </a:lnSpc>
              <a:buFont typeface="Arial" panose="020B0604020202020204" pitchFamily="34" charset="0"/>
              <a:buChar char="•"/>
            </a:pPr>
            <a:r>
              <a:rPr lang="en-US" sz="1400" dirty="0"/>
              <a:t>Change cycle requests may be submitted at any time (preferably before the end of the first month of the cycle). Each cycle shall have a submission freeze date, and scheduling shall begin from that date for CAB changes. </a:t>
            </a:r>
            <a:r>
              <a:rPr lang="en-US" sz="1400" dirty="0" err="1"/>
              <a:t>Adhoc</a:t>
            </a:r>
            <a:r>
              <a:rPr lang="en-US" sz="1400" dirty="0"/>
              <a:t> can be requested at any point in time during the quarter</a:t>
            </a:r>
          </a:p>
          <a:p>
            <a:pPr marL="285750" indent="-285750" algn="just">
              <a:lnSpc>
                <a:spcPct val="150000"/>
              </a:lnSpc>
              <a:buFont typeface="Arial" panose="020B0604020202020204" pitchFamily="34" charset="0"/>
              <a:buChar char="•"/>
            </a:pPr>
            <a:r>
              <a:rPr lang="en-US" sz="1400" dirty="0"/>
              <a:t>Change cycle base capacity shall be reviewed </a:t>
            </a:r>
            <a:r>
              <a:rPr lang="en-US" sz="1400" dirty="0" err="1"/>
              <a:t>atleast</a:t>
            </a:r>
            <a:r>
              <a:rPr lang="en-US" sz="1400" dirty="0"/>
              <a:t> four weeks in advance in the previous quarter for any potential adjustment (ramp-up or ramp-down), Price would be adjusted as per Blended rate mentioned in the commercial section. Any unused change cycle capacity for the given quarter shall be lost</a:t>
            </a:r>
          </a:p>
          <a:p>
            <a:pPr marL="285750" indent="-285750" algn="just">
              <a:lnSpc>
                <a:spcPct val="150000"/>
              </a:lnSpc>
              <a:buFont typeface="Arial" panose="020B0604020202020204" pitchFamily="34" charset="0"/>
              <a:buChar char="•"/>
            </a:pPr>
            <a:r>
              <a:rPr lang="en-US" sz="1400" dirty="0"/>
              <a:t>Quarterly Change Capacity can be altered with 4 weeks of advance notice period</a:t>
            </a:r>
          </a:p>
        </p:txBody>
      </p:sp>
    </p:spTree>
    <p:extLst>
      <p:ext uri="{BB962C8B-B14F-4D97-AF65-F5344CB8AC3E}">
        <p14:creationId xmlns:p14="http://schemas.microsoft.com/office/powerpoint/2010/main" val="125187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E049D837-13EF-40FB-B588-50EAF1E91D0F}"/>
              </a:ext>
            </a:extLst>
          </p:cNvPr>
          <p:cNvSpPr/>
          <p:nvPr/>
        </p:nvSpPr>
        <p:spPr>
          <a:xfrm>
            <a:off x="533400" y="1066800"/>
            <a:ext cx="11125200" cy="1277273"/>
          </a:xfrm>
          <a:prstGeom prst="rect">
            <a:avLst/>
          </a:prstGeom>
        </p:spPr>
        <p:txBody>
          <a:bodyPr wrap="square">
            <a:spAutoFit/>
          </a:bodyPr>
          <a:lstStyle/>
          <a:p>
            <a:pPr algn="just"/>
            <a:r>
              <a:rPr lang="en-US" sz="1400" b="1" dirty="0"/>
              <a:t>SLA</a:t>
            </a:r>
          </a:p>
          <a:p>
            <a:pPr>
              <a:lnSpc>
                <a:spcPct val="150000"/>
              </a:lnSpc>
            </a:pPr>
            <a:r>
              <a:rPr lang="en-US" sz="1400" b="1" dirty="0"/>
              <a:t>Application Category SLA Parameter Critical (SLA 1)</a:t>
            </a:r>
          </a:p>
          <a:p>
            <a:pPr>
              <a:lnSpc>
                <a:spcPct val="150000"/>
              </a:lnSpc>
            </a:pPr>
            <a:r>
              <a:rPr lang="en-US" sz="1400" dirty="0"/>
              <a:t>All Categories Triage 15 Minutes</a:t>
            </a:r>
          </a:p>
          <a:p>
            <a:pPr>
              <a:lnSpc>
                <a:spcPct val="150000"/>
              </a:lnSpc>
            </a:pPr>
            <a:r>
              <a:rPr lang="en-US" sz="1400" dirty="0"/>
              <a:t>Resolution 4</a:t>
            </a:r>
            <a:endParaRPr lang="en-US" sz="1100" b="1" dirty="0"/>
          </a:p>
        </p:txBody>
      </p:sp>
      <p:graphicFrame>
        <p:nvGraphicFramePr>
          <p:cNvPr id="6" name="Table 5">
            <a:extLst>
              <a:ext uri="{FF2B5EF4-FFF2-40B4-BE49-F238E27FC236}">
                <a16:creationId xmlns:a16="http://schemas.microsoft.com/office/drawing/2014/main" id="{58E65BB0-7138-477C-8D5B-0AF558366CCA}"/>
              </a:ext>
            </a:extLst>
          </p:cNvPr>
          <p:cNvGraphicFramePr>
            <a:graphicFrameLocks noGrp="1"/>
          </p:cNvGraphicFramePr>
          <p:nvPr>
            <p:extLst>
              <p:ext uri="{D42A27DB-BD31-4B8C-83A1-F6EECF244321}">
                <p14:modId xmlns:p14="http://schemas.microsoft.com/office/powerpoint/2010/main" val="1462818676"/>
              </p:ext>
            </p:extLst>
          </p:nvPr>
        </p:nvGraphicFramePr>
        <p:xfrm>
          <a:off x="6553200" y="1211709"/>
          <a:ext cx="2743200" cy="2264727"/>
        </p:xfrm>
        <a:graphic>
          <a:graphicData uri="http://schemas.openxmlformats.org/drawingml/2006/table">
            <a:tbl>
              <a:tblPr>
                <a:tableStyleId>{3C2FFA5D-87B4-456A-9821-1D502468CF0F}</a:tableStyleId>
              </a:tblPr>
              <a:tblGrid>
                <a:gridCol w="685800">
                  <a:extLst>
                    <a:ext uri="{9D8B030D-6E8A-4147-A177-3AD203B41FA5}">
                      <a16:colId xmlns:a16="http://schemas.microsoft.com/office/drawing/2014/main" val="4102829902"/>
                    </a:ext>
                  </a:extLst>
                </a:gridCol>
                <a:gridCol w="685800">
                  <a:extLst>
                    <a:ext uri="{9D8B030D-6E8A-4147-A177-3AD203B41FA5}">
                      <a16:colId xmlns:a16="http://schemas.microsoft.com/office/drawing/2014/main" val="3345726171"/>
                    </a:ext>
                  </a:extLst>
                </a:gridCol>
                <a:gridCol w="685800">
                  <a:extLst>
                    <a:ext uri="{9D8B030D-6E8A-4147-A177-3AD203B41FA5}">
                      <a16:colId xmlns:a16="http://schemas.microsoft.com/office/drawing/2014/main" val="3922019300"/>
                    </a:ext>
                  </a:extLst>
                </a:gridCol>
                <a:gridCol w="685800">
                  <a:extLst>
                    <a:ext uri="{9D8B030D-6E8A-4147-A177-3AD203B41FA5}">
                      <a16:colId xmlns:a16="http://schemas.microsoft.com/office/drawing/2014/main" val="881720409"/>
                    </a:ext>
                  </a:extLst>
                </a:gridCol>
              </a:tblGrid>
              <a:tr h="253047">
                <a:tc>
                  <a:txBody>
                    <a:bodyPr/>
                    <a:lstStyle/>
                    <a:p>
                      <a:pPr algn="ctr" fontAlgn="ctr"/>
                      <a:r>
                        <a:rPr lang="en-US" sz="1100" u="none" strike="noStrike" dirty="0">
                          <a:effectLst/>
                        </a:rPr>
                        <a:t>Category</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Priority</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SLA</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Days</a:t>
                      </a:r>
                      <a:endParaRPr lang="en-US"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880868933"/>
                  </a:ext>
                </a:extLst>
              </a:tr>
              <a:tr h="165100">
                <a:tc>
                  <a:txBody>
                    <a:bodyPr/>
                    <a:lstStyle/>
                    <a:p>
                      <a:pPr algn="ctr" fontAlgn="ctr"/>
                      <a:r>
                        <a:rPr lang="en-US" sz="1100" u="none" strike="noStrike" dirty="0">
                          <a:effectLst/>
                        </a:rPr>
                        <a:t>Platinum</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Critical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04:00:00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8446705"/>
                  </a:ext>
                </a:extLst>
              </a:tr>
              <a:tr h="165100">
                <a:tc>
                  <a:txBody>
                    <a:bodyPr/>
                    <a:lstStyle/>
                    <a:p>
                      <a:pPr algn="ctr" fontAlgn="ctr"/>
                      <a:r>
                        <a:rPr lang="en-US" sz="1100" u="none" strike="noStrike" dirty="0">
                          <a:effectLst/>
                        </a:rPr>
                        <a:t>Platinum</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08:00:00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49944179"/>
                  </a:ext>
                </a:extLst>
              </a:tr>
              <a:tr h="165100">
                <a:tc>
                  <a:txBody>
                    <a:bodyPr/>
                    <a:lstStyle/>
                    <a:p>
                      <a:pPr algn="ctr" fontAlgn="ctr"/>
                      <a:r>
                        <a:rPr lang="en-US" sz="1100" u="none" strike="noStrike">
                          <a:effectLst/>
                        </a:rPr>
                        <a:t>Platinum</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Medium</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24:00:00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46992795"/>
                  </a:ext>
                </a:extLst>
              </a:tr>
              <a:tr h="165100">
                <a:tc>
                  <a:txBody>
                    <a:bodyPr/>
                    <a:lstStyle/>
                    <a:p>
                      <a:pPr algn="ctr" fontAlgn="ctr"/>
                      <a:r>
                        <a:rPr lang="en-US" sz="1100" u="none" strike="noStrike">
                          <a:effectLst/>
                        </a:rPr>
                        <a:t>Platinum</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Low</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40:00:00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21525724"/>
                  </a:ext>
                </a:extLst>
              </a:tr>
              <a:tr h="165100">
                <a:tc>
                  <a:txBody>
                    <a:bodyPr/>
                    <a:lstStyle/>
                    <a:p>
                      <a:pPr algn="ctr" fontAlgn="ctr"/>
                      <a:r>
                        <a:rPr lang="en-US" sz="1100" u="none" strike="noStrike">
                          <a:effectLst/>
                        </a:rPr>
                        <a:t>Gold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Critical</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04:00:00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06964693"/>
                  </a:ext>
                </a:extLst>
              </a:tr>
              <a:tr h="165100">
                <a:tc>
                  <a:txBody>
                    <a:bodyPr/>
                    <a:lstStyle/>
                    <a:p>
                      <a:pPr algn="ctr" fontAlgn="ctr"/>
                      <a:r>
                        <a:rPr lang="en-US" sz="1100" u="none" strike="noStrike">
                          <a:effectLst/>
                        </a:rPr>
                        <a:t>Gold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High</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16:00:00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981426"/>
                  </a:ext>
                </a:extLst>
              </a:tr>
              <a:tr h="165100">
                <a:tc>
                  <a:txBody>
                    <a:bodyPr/>
                    <a:lstStyle/>
                    <a:p>
                      <a:pPr algn="ctr" fontAlgn="ctr"/>
                      <a:r>
                        <a:rPr lang="en-US" sz="1100" u="none" strike="noStrike">
                          <a:effectLst/>
                        </a:rPr>
                        <a:t>Gold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dirty="0">
                          <a:effectLst/>
                        </a:rPr>
                        <a:t>29:00:00</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46529791"/>
                  </a:ext>
                </a:extLst>
              </a:tr>
              <a:tr h="165100">
                <a:tc>
                  <a:txBody>
                    <a:bodyPr/>
                    <a:lstStyle/>
                    <a:p>
                      <a:pPr algn="ctr" fontAlgn="ctr"/>
                      <a:r>
                        <a:rPr lang="en-US" sz="1100" u="none" strike="noStrike">
                          <a:effectLst/>
                        </a:rPr>
                        <a:t>Gold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dirty="0">
                          <a:effectLst/>
                        </a:rPr>
                        <a:t>58:00:00</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18656858"/>
                  </a:ext>
                </a:extLst>
              </a:tr>
              <a:tr h="165100">
                <a:tc>
                  <a:txBody>
                    <a:bodyPr/>
                    <a:lstStyle/>
                    <a:p>
                      <a:pPr algn="ctr" fontAlgn="ctr"/>
                      <a:r>
                        <a:rPr lang="en-US" sz="1100" u="none" strike="noStrike">
                          <a:effectLst/>
                        </a:rPr>
                        <a:t>Silver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Critical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dirty="0">
                          <a:effectLst/>
                        </a:rPr>
                        <a:t>04:00:00</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77296464"/>
                  </a:ext>
                </a:extLst>
              </a:tr>
              <a:tr h="165100">
                <a:tc>
                  <a:txBody>
                    <a:bodyPr/>
                    <a:lstStyle/>
                    <a:p>
                      <a:pPr algn="ctr" fontAlgn="ctr"/>
                      <a:r>
                        <a:rPr lang="en-US" sz="1100" u="none" strike="noStrike">
                          <a:effectLst/>
                        </a:rPr>
                        <a:t>Silver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High</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40:00:00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396189004"/>
                  </a:ext>
                </a:extLst>
              </a:tr>
              <a:tr h="165100">
                <a:tc>
                  <a:txBody>
                    <a:bodyPr/>
                    <a:lstStyle/>
                    <a:p>
                      <a:pPr algn="ctr" fontAlgn="ctr"/>
                      <a:r>
                        <a:rPr lang="en-US" sz="1100" u="none" strike="noStrike">
                          <a:effectLst/>
                        </a:rPr>
                        <a:t>Silver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51:00:00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6.5</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41519079"/>
                  </a:ext>
                </a:extLst>
              </a:tr>
              <a:tr h="165100">
                <a:tc>
                  <a:txBody>
                    <a:bodyPr/>
                    <a:lstStyle/>
                    <a:p>
                      <a:pPr algn="ctr" fontAlgn="ctr"/>
                      <a:r>
                        <a:rPr lang="en-US" sz="1100" u="none" strike="noStrike">
                          <a:effectLst/>
                        </a:rPr>
                        <a:t>Silver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a:effectLst/>
                        </a:rPr>
                        <a:t>Low</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b"/>
                      <a:r>
                        <a:rPr lang="en-US" sz="1100" u="none" strike="noStrike">
                          <a:effectLst/>
                        </a:rPr>
                        <a:t>72:00:00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07023729"/>
                  </a:ext>
                </a:extLst>
              </a:tr>
            </a:tbl>
          </a:graphicData>
        </a:graphic>
      </p:graphicFrame>
      <p:sp>
        <p:nvSpPr>
          <p:cNvPr id="7" name="Rectangle 6">
            <a:extLst>
              <a:ext uri="{FF2B5EF4-FFF2-40B4-BE49-F238E27FC236}">
                <a16:creationId xmlns:a16="http://schemas.microsoft.com/office/drawing/2014/main" id="{FE134162-17D0-4160-9D09-B366310F6017}"/>
              </a:ext>
            </a:extLst>
          </p:cNvPr>
          <p:cNvSpPr/>
          <p:nvPr/>
        </p:nvSpPr>
        <p:spPr>
          <a:xfrm>
            <a:off x="457200" y="3531126"/>
            <a:ext cx="12000706" cy="2492990"/>
          </a:xfrm>
          <a:prstGeom prst="rect">
            <a:avLst/>
          </a:prstGeom>
        </p:spPr>
        <p:txBody>
          <a:bodyPr wrap="square">
            <a:spAutoFit/>
          </a:bodyPr>
          <a:lstStyle/>
          <a:p>
            <a:r>
              <a:rPr lang="en-US" sz="1200" dirty="0"/>
              <a:t>In addition to the above, the following SLA are being proposed to be introduced as part of the engagement</a:t>
            </a:r>
          </a:p>
          <a:p>
            <a:r>
              <a:rPr lang="en-US" sz="1200" dirty="0"/>
              <a:t>• Re-Open Tickets: Percentage of tickets re-opened to total number of tickets closed in a month has</a:t>
            </a:r>
          </a:p>
          <a:p>
            <a:r>
              <a:rPr lang="en-US" sz="1200" dirty="0"/>
              <a:t>to be less than 5%</a:t>
            </a:r>
          </a:p>
          <a:p>
            <a:r>
              <a:rPr lang="en-US" sz="1200" dirty="0"/>
              <a:t>• Wall Time Analysis: 70% in average of end to end time taken for resolution of a ticket to be more than average of SLA for total number of tickets closed in a month</a:t>
            </a:r>
          </a:p>
          <a:p>
            <a:r>
              <a:rPr lang="en-US" sz="1200" dirty="0"/>
              <a:t>• Ticket Sampling: End user survey about the quality of incident management service for randomly selected incidents generated out of SNOW. The provider would endeavor to realize an average</a:t>
            </a:r>
          </a:p>
          <a:p>
            <a:r>
              <a:rPr lang="en-US" sz="1200" dirty="0"/>
              <a:t>SLA of 80% on all the combined user feedbacks together. This is equivalent to 4/5 in a scale of 1 to 5 ratings.</a:t>
            </a:r>
          </a:p>
          <a:p>
            <a:pPr marL="171450" indent="-171450">
              <a:buFont typeface="Arial" panose="020B0604020202020204" pitchFamily="34" charset="0"/>
              <a:buChar char="•"/>
            </a:pPr>
            <a:r>
              <a:rPr lang="en-US" sz="1200" dirty="0"/>
              <a:t> Below 3 – Bad</a:t>
            </a:r>
          </a:p>
          <a:p>
            <a:pPr marL="171450" indent="-171450">
              <a:buFont typeface="Arial" panose="020B0604020202020204" pitchFamily="34" charset="0"/>
              <a:buChar char="•"/>
            </a:pPr>
            <a:r>
              <a:rPr lang="en-US" sz="1200" dirty="0"/>
              <a:t>3 – Average </a:t>
            </a:r>
          </a:p>
          <a:p>
            <a:pPr marL="171450" indent="-171450">
              <a:buFont typeface="Arial" panose="020B0604020202020204" pitchFamily="34" charset="0"/>
              <a:buChar char="•"/>
            </a:pPr>
            <a:r>
              <a:rPr lang="en-US" sz="1200" dirty="0"/>
              <a:t>4 – Good</a:t>
            </a:r>
          </a:p>
          <a:p>
            <a:pPr marL="171450" indent="-171450">
              <a:buFont typeface="Arial" panose="020B0604020202020204" pitchFamily="34" charset="0"/>
              <a:buChar char="•"/>
            </a:pPr>
            <a:r>
              <a:rPr lang="en-US" sz="1200" dirty="0"/>
              <a:t>5 - Excellent</a:t>
            </a:r>
          </a:p>
          <a:p>
            <a:endParaRPr lang="en-US" sz="1200" dirty="0"/>
          </a:p>
        </p:txBody>
      </p:sp>
    </p:spTree>
    <p:extLst>
      <p:ext uri="{BB962C8B-B14F-4D97-AF65-F5344CB8AC3E}">
        <p14:creationId xmlns:p14="http://schemas.microsoft.com/office/powerpoint/2010/main" val="344385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730E17AB-EBA0-4FED-93DF-2522B6E2BAF3}"/>
              </a:ext>
            </a:extLst>
          </p:cNvPr>
          <p:cNvSpPr/>
          <p:nvPr/>
        </p:nvSpPr>
        <p:spPr>
          <a:xfrm>
            <a:off x="304800" y="990600"/>
            <a:ext cx="11125200" cy="4293483"/>
          </a:xfrm>
          <a:prstGeom prst="rect">
            <a:avLst/>
          </a:prstGeom>
        </p:spPr>
        <p:txBody>
          <a:bodyPr wrap="square" anchor="ctr">
            <a:spAutoFit/>
          </a:bodyPr>
          <a:lstStyle/>
          <a:p>
            <a:pPr>
              <a:lnSpc>
                <a:spcPct val="150000"/>
              </a:lnSpc>
            </a:pPr>
            <a:r>
              <a:rPr lang="en-US" sz="1400" dirty="0"/>
              <a:t>Change Management SLA (and KPIs)</a:t>
            </a:r>
          </a:p>
          <a:p>
            <a:pPr>
              <a:lnSpc>
                <a:spcPct val="150000"/>
              </a:lnSpc>
            </a:pPr>
            <a:r>
              <a:rPr lang="en-US" sz="1400" dirty="0"/>
              <a:t>Cycle Requests shall be measured for</a:t>
            </a:r>
          </a:p>
          <a:p>
            <a:pPr>
              <a:lnSpc>
                <a:spcPct val="150000"/>
              </a:lnSpc>
            </a:pPr>
            <a:r>
              <a:rPr lang="en-US" sz="1400" dirty="0"/>
              <a:t>1. </a:t>
            </a:r>
            <a:r>
              <a:rPr lang="en-US" sz="1400" dirty="0">
                <a:highlight>
                  <a:srgbClr val="FFFF00"/>
                </a:highlight>
              </a:rPr>
              <a:t>On Time Delivery (OTD)</a:t>
            </a:r>
          </a:p>
          <a:p>
            <a:pPr>
              <a:lnSpc>
                <a:spcPct val="150000"/>
              </a:lnSpc>
            </a:pPr>
            <a:r>
              <a:rPr lang="en-US" sz="1400" dirty="0"/>
              <a:t>2. First Time Right (FTR) and</a:t>
            </a:r>
          </a:p>
          <a:p>
            <a:pPr>
              <a:lnSpc>
                <a:spcPct val="150000"/>
              </a:lnSpc>
            </a:pPr>
            <a:r>
              <a:rPr lang="en-US" sz="1400" dirty="0"/>
              <a:t>3. Post Implementation Review (PIR)</a:t>
            </a:r>
          </a:p>
          <a:p>
            <a:pPr>
              <a:lnSpc>
                <a:spcPct val="150000"/>
              </a:lnSpc>
            </a:pPr>
            <a:endParaRPr lang="en-US" sz="1400" dirty="0"/>
          </a:p>
          <a:p>
            <a:pPr>
              <a:lnSpc>
                <a:spcPct val="150000"/>
              </a:lnSpc>
            </a:pPr>
            <a:r>
              <a:rPr lang="en-US" sz="1400" dirty="0"/>
              <a:t>On Time Delivery (OTD)</a:t>
            </a:r>
          </a:p>
          <a:p>
            <a:pPr marL="285750" indent="-285750">
              <a:lnSpc>
                <a:spcPct val="150000"/>
              </a:lnSpc>
              <a:buFont typeface="Arial" panose="020B0604020202020204" pitchFamily="34" charset="0"/>
              <a:buChar char="•"/>
            </a:pPr>
            <a:r>
              <a:rPr lang="en-US" sz="1400" dirty="0"/>
              <a:t>Changes delivered to the QA environment as per the agreed delivery date. For the quarterly release cycles the delivery date shall be no later than the scheduled UAT date of the cycle. Any change in delivery date due to external factors or delay due to dependent systems then new OTD date will be arrived in mutual discussion with Application Manager and Project Manager,.</a:t>
            </a:r>
          </a:p>
          <a:p>
            <a:pPr marL="285750" indent="-285750">
              <a:lnSpc>
                <a:spcPct val="150000"/>
              </a:lnSpc>
              <a:buFont typeface="Arial" panose="020B0604020202020204" pitchFamily="34" charset="0"/>
              <a:buChar char="•"/>
            </a:pPr>
            <a:r>
              <a:rPr lang="en-US" sz="1400" dirty="0"/>
              <a:t>For the non-cycle items (</a:t>
            </a:r>
            <a:r>
              <a:rPr lang="en-US" sz="1400" dirty="0" err="1"/>
              <a:t>adhoc</a:t>
            </a:r>
            <a:r>
              <a:rPr lang="en-US" sz="1400" dirty="0"/>
              <a:t>, service requests and work-order items), the delivery date shall be the mutually agreed delivery date between the Swiss Re Application Manager and provider’ Project Manager</a:t>
            </a:r>
          </a:p>
        </p:txBody>
      </p:sp>
    </p:spTree>
    <p:extLst>
      <p:ext uri="{BB962C8B-B14F-4D97-AF65-F5344CB8AC3E}">
        <p14:creationId xmlns:p14="http://schemas.microsoft.com/office/powerpoint/2010/main" val="13318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730E17AB-EBA0-4FED-93DF-2522B6E2BAF3}"/>
              </a:ext>
            </a:extLst>
          </p:cNvPr>
          <p:cNvSpPr/>
          <p:nvPr/>
        </p:nvSpPr>
        <p:spPr>
          <a:xfrm>
            <a:off x="407988" y="959093"/>
            <a:ext cx="11125200" cy="4939814"/>
          </a:xfrm>
          <a:prstGeom prst="rect">
            <a:avLst/>
          </a:prstGeom>
        </p:spPr>
        <p:txBody>
          <a:bodyPr wrap="square" anchor="ctr">
            <a:spAutoFit/>
          </a:bodyPr>
          <a:lstStyle/>
          <a:p>
            <a:pPr>
              <a:lnSpc>
                <a:spcPct val="150000"/>
              </a:lnSpc>
            </a:pPr>
            <a:r>
              <a:rPr lang="en-US" sz="1400" dirty="0"/>
              <a:t>Change Management SLA (and KPIs)</a:t>
            </a:r>
          </a:p>
          <a:p>
            <a:pPr>
              <a:lnSpc>
                <a:spcPct val="150000"/>
              </a:lnSpc>
            </a:pPr>
            <a:r>
              <a:rPr lang="en-US" sz="1400" dirty="0"/>
              <a:t>Cycle Requests shall be measured for</a:t>
            </a:r>
          </a:p>
          <a:p>
            <a:pPr>
              <a:lnSpc>
                <a:spcPct val="150000"/>
              </a:lnSpc>
            </a:pPr>
            <a:r>
              <a:rPr lang="en-US" sz="1400" dirty="0"/>
              <a:t>1. On Time Delivery (OTD)</a:t>
            </a:r>
          </a:p>
          <a:p>
            <a:pPr>
              <a:lnSpc>
                <a:spcPct val="150000"/>
              </a:lnSpc>
            </a:pPr>
            <a:r>
              <a:rPr lang="en-US" sz="1400" dirty="0"/>
              <a:t>2. </a:t>
            </a:r>
            <a:r>
              <a:rPr lang="en-US" sz="1400" dirty="0">
                <a:highlight>
                  <a:srgbClr val="FFFF00"/>
                </a:highlight>
              </a:rPr>
              <a:t>First Time Right (FTR) and</a:t>
            </a:r>
          </a:p>
          <a:p>
            <a:pPr>
              <a:lnSpc>
                <a:spcPct val="150000"/>
              </a:lnSpc>
            </a:pPr>
            <a:r>
              <a:rPr lang="en-US" sz="1400" dirty="0"/>
              <a:t>3. Post Implementation Review (PIR)</a:t>
            </a:r>
          </a:p>
          <a:p>
            <a:pPr>
              <a:lnSpc>
                <a:spcPct val="150000"/>
              </a:lnSpc>
            </a:pPr>
            <a:endParaRPr lang="en-US" sz="1400" dirty="0"/>
          </a:p>
          <a:p>
            <a:pPr>
              <a:lnSpc>
                <a:spcPct val="150000"/>
              </a:lnSpc>
            </a:pPr>
            <a:r>
              <a:rPr lang="en-US" sz="1400" dirty="0"/>
              <a:t>First Time Right (FTR)</a:t>
            </a:r>
          </a:p>
          <a:p>
            <a:pPr marL="285750" indent="-285750">
              <a:lnSpc>
                <a:spcPct val="150000"/>
              </a:lnSpc>
              <a:buFont typeface="Arial" panose="020B0604020202020204" pitchFamily="34" charset="0"/>
              <a:buChar char="•"/>
            </a:pPr>
            <a:r>
              <a:rPr lang="en-US" sz="1400" dirty="0"/>
              <a:t>Changes that meet the user's requirements based on the acceptance criteria and acceptance test cases provided in the specifications </a:t>
            </a:r>
          </a:p>
          <a:p>
            <a:pPr marL="285750" indent="-285750">
              <a:lnSpc>
                <a:spcPct val="150000"/>
              </a:lnSpc>
              <a:buFont typeface="Arial" panose="020B0604020202020204" pitchFamily="34" charset="0"/>
              <a:buChar char="•"/>
            </a:pPr>
            <a:r>
              <a:rPr lang="en-US" sz="1400" dirty="0"/>
              <a:t>No functional defects in the QA environment </a:t>
            </a:r>
          </a:p>
          <a:p>
            <a:pPr marL="285750" indent="-285750">
              <a:lnSpc>
                <a:spcPct val="150000"/>
              </a:lnSpc>
              <a:buFont typeface="Arial" panose="020B0604020202020204" pitchFamily="34" charset="0"/>
              <a:buChar char="•"/>
            </a:pPr>
            <a:r>
              <a:rPr lang="en-US" sz="1400" dirty="0"/>
              <a:t>Adheres to both – Swiss </a:t>
            </a:r>
            <a:r>
              <a:rPr lang="en-US" sz="1400" dirty="0" err="1"/>
              <a:t>Re's</a:t>
            </a:r>
            <a:r>
              <a:rPr lang="en-US" sz="1400" dirty="0"/>
              <a:t> Change Management (including but not limited to Deployment Manager Review, Review Board, Test Plans, Load Tests) and application quality standards &amp; configuration management requirements in the first delivery </a:t>
            </a:r>
          </a:p>
          <a:p>
            <a:pPr marL="285750" indent="-285750">
              <a:lnSpc>
                <a:spcPct val="150000"/>
              </a:lnSpc>
              <a:buFont typeface="Arial" panose="020B0604020202020204" pitchFamily="34" charset="0"/>
              <a:buChar char="•"/>
            </a:pPr>
            <a:r>
              <a:rPr lang="en-US" sz="1400" dirty="0"/>
              <a:t>The provider is authorized to deploy changes as required to the QA environment prior to the scheduled UAT without affecting the FTR criteria </a:t>
            </a:r>
          </a:p>
        </p:txBody>
      </p:sp>
    </p:spTree>
    <p:extLst>
      <p:ext uri="{BB962C8B-B14F-4D97-AF65-F5344CB8AC3E}">
        <p14:creationId xmlns:p14="http://schemas.microsoft.com/office/powerpoint/2010/main" val="339041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Agenda</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730E17AB-EBA0-4FED-93DF-2522B6E2BAF3}"/>
              </a:ext>
            </a:extLst>
          </p:cNvPr>
          <p:cNvSpPr/>
          <p:nvPr/>
        </p:nvSpPr>
        <p:spPr>
          <a:xfrm>
            <a:off x="228600" y="762000"/>
            <a:ext cx="11125200" cy="3970318"/>
          </a:xfrm>
          <a:prstGeom prst="rect">
            <a:avLst/>
          </a:prstGeom>
        </p:spPr>
        <p:txBody>
          <a:bodyPr wrap="square" anchor="ctr">
            <a:spAutoFit/>
          </a:bodyPr>
          <a:lstStyle/>
          <a:p>
            <a:pPr>
              <a:lnSpc>
                <a:spcPct val="150000"/>
              </a:lnSpc>
            </a:pPr>
            <a:r>
              <a:rPr lang="en-US" sz="1400" dirty="0"/>
              <a:t>Change Management SLA (and KPIs)</a:t>
            </a:r>
          </a:p>
          <a:p>
            <a:pPr>
              <a:lnSpc>
                <a:spcPct val="150000"/>
              </a:lnSpc>
            </a:pPr>
            <a:r>
              <a:rPr lang="en-US" sz="1400" dirty="0"/>
              <a:t>Cycle Requests shall be measured for</a:t>
            </a:r>
          </a:p>
          <a:p>
            <a:pPr>
              <a:lnSpc>
                <a:spcPct val="150000"/>
              </a:lnSpc>
            </a:pPr>
            <a:r>
              <a:rPr lang="en-US" sz="1400" dirty="0"/>
              <a:t>1. On Time Delivery (OTD)</a:t>
            </a:r>
          </a:p>
          <a:p>
            <a:pPr>
              <a:lnSpc>
                <a:spcPct val="150000"/>
              </a:lnSpc>
            </a:pPr>
            <a:r>
              <a:rPr lang="en-US" sz="1400" dirty="0"/>
              <a:t>2. First Time Right (FTR) and</a:t>
            </a:r>
          </a:p>
          <a:p>
            <a:pPr>
              <a:lnSpc>
                <a:spcPct val="150000"/>
              </a:lnSpc>
            </a:pPr>
            <a:r>
              <a:rPr lang="en-US" sz="1400" dirty="0"/>
              <a:t>3. </a:t>
            </a:r>
            <a:r>
              <a:rPr lang="en-US" sz="1400" dirty="0">
                <a:highlight>
                  <a:srgbClr val="FFFF00"/>
                </a:highlight>
              </a:rPr>
              <a:t>Post Implementation Review (PIR)</a:t>
            </a:r>
          </a:p>
          <a:p>
            <a:pPr>
              <a:lnSpc>
                <a:spcPct val="150000"/>
              </a:lnSpc>
            </a:pPr>
            <a:endParaRPr lang="en-US" sz="1400" dirty="0"/>
          </a:p>
          <a:p>
            <a:pPr>
              <a:lnSpc>
                <a:spcPct val="150000"/>
              </a:lnSpc>
            </a:pPr>
            <a:r>
              <a:rPr lang="en-US" sz="1400" dirty="0"/>
              <a:t>Post Implementation Review (PIR)</a:t>
            </a:r>
          </a:p>
          <a:p>
            <a:pPr marL="285750" indent="-285750">
              <a:lnSpc>
                <a:spcPct val="150000"/>
              </a:lnSpc>
              <a:buFont typeface="Arial" panose="020B0604020202020204" pitchFamily="34" charset="0"/>
              <a:buChar char="•"/>
            </a:pPr>
            <a:r>
              <a:rPr lang="en-US" sz="1400" dirty="0"/>
              <a:t>Review of implemented changes that have been deployed to production against the requirements that have been provided in the change  </a:t>
            </a:r>
          </a:p>
          <a:p>
            <a:pPr marL="285750" indent="-285750">
              <a:lnSpc>
                <a:spcPct val="150000"/>
              </a:lnSpc>
              <a:buFont typeface="Arial" panose="020B0604020202020204" pitchFamily="34" charset="0"/>
              <a:buChar char="•"/>
            </a:pPr>
            <a:r>
              <a:rPr lang="en-US" sz="1400" dirty="0"/>
              <a:t>No functional or technical defects in the production environment against the requirements provided in the change</a:t>
            </a:r>
          </a:p>
          <a:p>
            <a:pPr>
              <a:lnSpc>
                <a:spcPct val="150000"/>
              </a:lnSpc>
            </a:pPr>
            <a:r>
              <a:rPr lang="en-US" sz="1400" dirty="0"/>
              <a:t>• PIR has to be given by the Business / IT Owner within 4 weeks from production deployment; no</a:t>
            </a:r>
          </a:p>
          <a:p>
            <a:pPr>
              <a:lnSpc>
                <a:spcPct val="150000"/>
              </a:lnSpc>
            </a:pPr>
            <a:r>
              <a:rPr lang="en-US" sz="1400" dirty="0"/>
              <a:t>confirmation deems to be agreement on PIR</a:t>
            </a:r>
          </a:p>
        </p:txBody>
      </p:sp>
    </p:spTree>
    <p:extLst>
      <p:ext uri="{BB962C8B-B14F-4D97-AF65-F5344CB8AC3E}">
        <p14:creationId xmlns:p14="http://schemas.microsoft.com/office/powerpoint/2010/main" val="242515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4" name="Rectangle 3">
            <a:extLst>
              <a:ext uri="{FF2B5EF4-FFF2-40B4-BE49-F238E27FC236}">
                <a16:creationId xmlns:a16="http://schemas.microsoft.com/office/drawing/2014/main" id="{E049D837-13EF-40FB-B588-50EAF1E91D0F}"/>
              </a:ext>
            </a:extLst>
          </p:cNvPr>
          <p:cNvSpPr/>
          <p:nvPr/>
        </p:nvSpPr>
        <p:spPr>
          <a:xfrm>
            <a:off x="533400" y="1066800"/>
            <a:ext cx="3124200" cy="4185761"/>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1400" dirty="0"/>
              <a:t>Peer Review</a:t>
            </a:r>
          </a:p>
          <a:p>
            <a:pPr marL="285750" indent="-285750" algn="just">
              <a:lnSpc>
                <a:spcPct val="200000"/>
              </a:lnSpc>
              <a:buFont typeface="Arial" panose="020B0604020202020204" pitchFamily="34" charset="0"/>
              <a:buChar char="•"/>
            </a:pPr>
            <a:r>
              <a:rPr lang="en-US" sz="1400" dirty="0"/>
              <a:t>Lead Review</a:t>
            </a:r>
          </a:p>
          <a:p>
            <a:pPr marL="285750" indent="-285750" algn="just">
              <a:lnSpc>
                <a:spcPct val="200000"/>
              </a:lnSpc>
              <a:buFont typeface="Arial" panose="020B0604020202020204" pitchFamily="34" charset="0"/>
              <a:buChar char="•"/>
            </a:pPr>
            <a:r>
              <a:rPr lang="en-US" sz="1400" dirty="0"/>
              <a:t>Monthly Review</a:t>
            </a:r>
          </a:p>
          <a:p>
            <a:pPr marL="285750" indent="-285750" algn="just">
              <a:lnSpc>
                <a:spcPct val="200000"/>
              </a:lnSpc>
              <a:buFont typeface="Arial" panose="020B0604020202020204" pitchFamily="34" charset="0"/>
              <a:buChar char="•"/>
            </a:pPr>
            <a:r>
              <a:rPr lang="en-US" sz="1400" dirty="0" err="1"/>
              <a:t>Quaterly</a:t>
            </a:r>
            <a:r>
              <a:rPr lang="en-US" sz="1400" dirty="0"/>
              <a:t> Review</a:t>
            </a:r>
          </a:p>
          <a:p>
            <a:pPr marL="285750" indent="-285750" algn="just">
              <a:lnSpc>
                <a:spcPct val="200000"/>
              </a:lnSpc>
              <a:buFont typeface="Arial" panose="020B0604020202020204" pitchFamily="34" charset="0"/>
              <a:buChar char="•"/>
            </a:pPr>
            <a:r>
              <a:rPr lang="en-US" sz="1400" dirty="0"/>
              <a:t>PHI</a:t>
            </a:r>
          </a:p>
          <a:p>
            <a:pPr marL="285750" indent="-285750" algn="just">
              <a:lnSpc>
                <a:spcPct val="200000"/>
              </a:lnSpc>
              <a:buFont typeface="Arial" panose="020B0604020202020204" pitchFamily="34" charset="0"/>
              <a:buChar char="•"/>
            </a:pPr>
            <a:r>
              <a:rPr lang="en-US" sz="1400" dirty="0"/>
              <a:t>Internal audit- team</a:t>
            </a:r>
          </a:p>
          <a:p>
            <a:pPr marL="285750" indent="-285750" algn="just">
              <a:lnSpc>
                <a:spcPct val="200000"/>
              </a:lnSpc>
              <a:buFont typeface="Arial" panose="020B0604020202020204" pitchFamily="34" charset="0"/>
              <a:buChar char="•"/>
            </a:pPr>
            <a:r>
              <a:rPr lang="en-US" sz="1400" dirty="0"/>
              <a:t>Internal quality audit</a:t>
            </a:r>
          </a:p>
          <a:p>
            <a:pPr marL="285750" indent="-285750" algn="just">
              <a:lnSpc>
                <a:spcPct val="200000"/>
              </a:lnSpc>
              <a:buFont typeface="Arial" panose="020B0604020202020204" pitchFamily="34" charset="0"/>
              <a:buChar char="•"/>
            </a:pPr>
            <a:r>
              <a:rPr lang="en-US" sz="1400" dirty="0"/>
              <a:t>ISO 9001:2008</a:t>
            </a:r>
          </a:p>
          <a:p>
            <a:pPr marL="285750" indent="-285750" algn="just">
              <a:lnSpc>
                <a:spcPct val="200000"/>
              </a:lnSpc>
              <a:buFont typeface="Arial" panose="020B0604020202020204" pitchFamily="34" charset="0"/>
              <a:buChar char="•"/>
            </a:pPr>
            <a:r>
              <a:rPr lang="en-US" sz="1400" dirty="0"/>
              <a:t>CMMI</a:t>
            </a:r>
          </a:p>
          <a:p>
            <a:pPr marL="285750" indent="-285750" algn="just">
              <a:buFont typeface="Arial" panose="020B0604020202020204" pitchFamily="34" charset="0"/>
              <a:buChar char="•"/>
            </a:pPr>
            <a:endParaRPr lang="en-US" sz="1400" b="1" dirty="0"/>
          </a:p>
        </p:txBody>
      </p:sp>
      <p:sp>
        <p:nvSpPr>
          <p:cNvPr id="5" name="Rectangle 4">
            <a:extLst>
              <a:ext uri="{FF2B5EF4-FFF2-40B4-BE49-F238E27FC236}">
                <a16:creationId xmlns:a16="http://schemas.microsoft.com/office/drawing/2014/main" id="{A8BFE849-5270-407D-8E33-7472CB04D5EF}"/>
              </a:ext>
            </a:extLst>
          </p:cNvPr>
          <p:cNvSpPr/>
          <p:nvPr/>
        </p:nvSpPr>
        <p:spPr>
          <a:xfrm>
            <a:off x="3200400" y="1174521"/>
            <a:ext cx="3124200" cy="4185761"/>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1400" dirty="0"/>
              <a:t>Open tickets</a:t>
            </a:r>
          </a:p>
          <a:p>
            <a:pPr marL="285750" indent="-285750" algn="just">
              <a:lnSpc>
                <a:spcPct val="200000"/>
              </a:lnSpc>
              <a:buFont typeface="Arial" panose="020B0604020202020204" pitchFamily="34" charset="0"/>
              <a:buChar char="•"/>
            </a:pPr>
            <a:r>
              <a:rPr lang="en-US" sz="1400" dirty="0"/>
              <a:t>Ageing tickets</a:t>
            </a:r>
          </a:p>
          <a:p>
            <a:pPr marL="285750" indent="-285750" algn="just">
              <a:lnSpc>
                <a:spcPct val="200000"/>
              </a:lnSpc>
              <a:buFont typeface="Arial" panose="020B0604020202020204" pitchFamily="34" charset="0"/>
              <a:buChar char="•"/>
            </a:pPr>
            <a:r>
              <a:rPr lang="en-US" sz="1400" dirty="0"/>
              <a:t>SLA calculation</a:t>
            </a:r>
          </a:p>
          <a:p>
            <a:pPr marL="285750" indent="-285750" algn="just">
              <a:lnSpc>
                <a:spcPct val="200000"/>
              </a:lnSpc>
              <a:buFont typeface="Arial" panose="020B0604020202020204" pitchFamily="34" charset="0"/>
              <a:buChar char="•"/>
            </a:pPr>
            <a:r>
              <a:rPr lang="en-US" sz="1400" dirty="0"/>
              <a:t>Monthly Incident metrics</a:t>
            </a:r>
          </a:p>
          <a:p>
            <a:pPr marL="285750" indent="-285750" algn="just">
              <a:lnSpc>
                <a:spcPct val="200000"/>
              </a:lnSpc>
              <a:buFont typeface="Arial" panose="020B0604020202020204" pitchFamily="34" charset="0"/>
              <a:buChar char="•"/>
            </a:pPr>
            <a:r>
              <a:rPr lang="en-US" sz="1400" dirty="0"/>
              <a:t>Monthly CR metrics</a:t>
            </a:r>
          </a:p>
          <a:p>
            <a:pPr marL="285750" indent="-285750" algn="just">
              <a:lnSpc>
                <a:spcPct val="200000"/>
              </a:lnSpc>
              <a:buFont typeface="Arial" panose="020B0604020202020204" pitchFamily="34" charset="0"/>
              <a:buChar char="•"/>
            </a:pPr>
            <a:r>
              <a:rPr lang="en-US" sz="1400" dirty="0" err="1"/>
              <a:t>Quaterly</a:t>
            </a:r>
            <a:r>
              <a:rPr lang="en-US" sz="1400" dirty="0"/>
              <a:t> CAB analysis</a:t>
            </a:r>
          </a:p>
          <a:p>
            <a:pPr marL="285750" indent="-285750" algn="just">
              <a:lnSpc>
                <a:spcPct val="200000"/>
              </a:lnSpc>
              <a:buFont typeface="Arial" panose="020B0604020202020204" pitchFamily="34" charset="0"/>
              <a:buChar char="•"/>
            </a:pPr>
            <a:r>
              <a:rPr lang="en-US" sz="1400" dirty="0"/>
              <a:t>SF Case analysis</a:t>
            </a:r>
          </a:p>
          <a:p>
            <a:pPr marL="285750" indent="-285750" algn="just">
              <a:lnSpc>
                <a:spcPct val="200000"/>
              </a:lnSpc>
              <a:buFont typeface="Arial" panose="020B0604020202020204" pitchFamily="34" charset="0"/>
              <a:buChar char="•"/>
            </a:pPr>
            <a:r>
              <a:rPr lang="en-US" sz="1400" dirty="0" err="1"/>
              <a:t>Coupa</a:t>
            </a:r>
            <a:r>
              <a:rPr lang="en-US" sz="1400" dirty="0"/>
              <a:t> case analysis</a:t>
            </a:r>
          </a:p>
          <a:p>
            <a:pPr marL="285750" indent="-285750" algn="just">
              <a:lnSpc>
                <a:spcPct val="200000"/>
              </a:lnSpc>
              <a:buFont typeface="Arial" panose="020B0604020202020204" pitchFamily="34" charset="0"/>
              <a:buChar char="•"/>
            </a:pPr>
            <a:r>
              <a:rPr lang="en-US" sz="1400" dirty="0"/>
              <a:t>Workforce case analysis</a:t>
            </a:r>
          </a:p>
          <a:p>
            <a:pPr marL="285750" indent="-285750" algn="just">
              <a:buFont typeface="Arial" panose="020B0604020202020204" pitchFamily="34" charset="0"/>
              <a:buChar char="•"/>
            </a:pPr>
            <a:endParaRPr lang="en-US" sz="1400" b="1" dirty="0"/>
          </a:p>
        </p:txBody>
      </p:sp>
      <p:sp>
        <p:nvSpPr>
          <p:cNvPr id="6" name="Rectangle 5">
            <a:extLst>
              <a:ext uri="{FF2B5EF4-FFF2-40B4-BE49-F238E27FC236}">
                <a16:creationId xmlns:a16="http://schemas.microsoft.com/office/drawing/2014/main" id="{5D8EA756-0D72-4314-A750-020F33284EC0}"/>
              </a:ext>
            </a:extLst>
          </p:cNvPr>
          <p:cNvSpPr/>
          <p:nvPr/>
        </p:nvSpPr>
        <p:spPr>
          <a:xfrm>
            <a:off x="6449961" y="1174521"/>
            <a:ext cx="3124200" cy="4185761"/>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sz="1400" dirty="0" err="1"/>
              <a:t>Corporatek</a:t>
            </a:r>
            <a:r>
              <a:rPr lang="en-US" sz="1400" dirty="0"/>
              <a:t> Analysis</a:t>
            </a:r>
          </a:p>
          <a:p>
            <a:pPr marL="285750" indent="-285750" algn="just">
              <a:lnSpc>
                <a:spcPct val="200000"/>
              </a:lnSpc>
              <a:buFont typeface="Arial" panose="020B0604020202020204" pitchFamily="34" charset="0"/>
              <a:buChar char="•"/>
            </a:pPr>
            <a:r>
              <a:rPr lang="en-US" sz="1400" dirty="0"/>
              <a:t>Clarity review</a:t>
            </a:r>
          </a:p>
          <a:p>
            <a:pPr marL="285750" indent="-285750" algn="just">
              <a:lnSpc>
                <a:spcPct val="200000"/>
              </a:lnSpc>
              <a:buFont typeface="Arial" panose="020B0604020202020204" pitchFamily="34" charset="0"/>
              <a:buChar char="•"/>
            </a:pPr>
            <a:r>
              <a:rPr lang="en-US" sz="1400" dirty="0"/>
              <a:t>Monthly Forecast</a:t>
            </a:r>
          </a:p>
          <a:p>
            <a:pPr marL="285750" indent="-285750" algn="just">
              <a:lnSpc>
                <a:spcPct val="200000"/>
              </a:lnSpc>
              <a:buFont typeface="Arial" panose="020B0604020202020204" pitchFamily="34" charset="0"/>
              <a:buChar char="•"/>
            </a:pPr>
            <a:r>
              <a:rPr lang="en-US" sz="1400" dirty="0"/>
              <a:t>Billing Sheet</a:t>
            </a:r>
          </a:p>
          <a:p>
            <a:pPr marL="285750" indent="-285750" algn="just">
              <a:lnSpc>
                <a:spcPct val="200000"/>
              </a:lnSpc>
              <a:buFont typeface="Arial" panose="020B0604020202020204" pitchFamily="34" charset="0"/>
              <a:buChar char="•"/>
            </a:pPr>
            <a:r>
              <a:rPr lang="en-US" sz="1400" dirty="0"/>
              <a:t>OLA/SLA report</a:t>
            </a:r>
          </a:p>
          <a:p>
            <a:pPr marL="285750" indent="-285750" algn="just">
              <a:lnSpc>
                <a:spcPct val="200000"/>
              </a:lnSpc>
              <a:buFont typeface="Arial" panose="020B0604020202020204" pitchFamily="34" charset="0"/>
              <a:buChar char="•"/>
            </a:pPr>
            <a:r>
              <a:rPr lang="en-US" sz="1400" dirty="0"/>
              <a:t>Sampling report</a:t>
            </a:r>
          </a:p>
          <a:p>
            <a:pPr marL="285750" indent="-285750" algn="just">
              <a:lnSpc>
                <a:spcPct val="200000"/>
              </a:lnSpc>
              <a:buFont typeface="Arial" panose="020B0604020202020204" pitchFamily="34" charset="0"/>
              <a:buChar char="•"/>
            </a:pPr>
            <a:r>
              <a:rPr lang="en-US" sz="1400" dirty="0"/>
              <a:t>CSAT Survey</a:t>
            </a:r>
          </a:p>
          <a:p>
            <a:pPr marL="285750" indent="-285750" algn="just">
              <a:lnSpc>
                <a:spcPct val="200000"/>
              </a:lnSpc>
              <a:buFont typeface="Arial" panose="020B0604020202020204" pitchFamily="34" charset="0"/>
              <a:buChar char="•"/>
            </a:pPr>
            <a:r>
              <a:rPr lang="en-US" sz="1400" dirty="0"/>
              <a:t>VI review</a:t>
            </a:r>
          </a:p>
          <a:p>
            <a:pPr marL="285750" indent="-285750" algn="just">
              <a:lnSpc>
                <a:spcPct val="200000"/>
              </a:lnSpc>
              <a:buFont typeface="Arial" panose="020B0604020202020204" pitchFamily="34" charset="0"/>
              <a:buChar char="•"/>
            </a:pPr>
            <a:r>
              <a:rPr lang="en-US" sz="1400" dirty="0"/>
              <a:t>Change Capacity report</a:t>
            </a:r>
          </a:p>
          <a:p>
            <a:pPr marL="285750" indent="-285750" algn="just">
              <a:buFont typeface="Arial" panose="020B0604020202020204" pitchFamily="34" charset="0"/>
              <a:buChar char="•"/>
            </a:pPr>
            <a:endParaRPr lang="en-US" sz="1400" b="1" dirty="0"/>
          </a:p>
        </p:txBody>
      </p:sp>
      <p:sp>
        <p:nvSpPr>
          <p:cNvPr id="3" name="Rectangle 2">
            <a:extLst>
              <a:ext uri="{FF2B5EF4-FFF2-40B4-BE49-F238E27FC236}">
                <a16:creationId xmlns:a16="http://schemas.microsoft.com/office/drawing/2014/main" id="{2575493E-02A7-403D-BBD6-00EF7A1E8317}"/>
              </a:ext>
            </a:extLst>
          </p:cNvPr>
          <p:cNvSpPr/>
          <p:nvPr/>
        </p:nvSpPr>
        <p:spPr>
          <a:xfrm>
            <a:off x="407988" y="805189"/>
            <a:ext cx="4126451" cy="369332"/>
          </a:xfrm>
          <a:prstGeom prst="rect">
            <a:avLst/>
          </a:prstGeom>
        </p:spPr>
        <p:txBody>
          <a:bodyPr wrap="none">
            <a:spAutoFit/>
          </a:bodyPr>
          <a:lstStyle/>
          <a:p>
            <a:pPr algn="just"/>
            <a:r>
              <a:rPr lang="en-US" b="1" dirty="0"/>
              <a:t>Quality Reviews and reporting</a:t>
            </a:r>
          </a:p>
        </p:txBody>
      </p:sp>
    </p:spTree>
    <p:extLst>
      <p:ext uri="{BB962C8B-B14F-4D97-AF65-F5344CB8AC3E}">
        <p14:creationId xmlns:p14="http://schemas.microsoft.com/office/powerpoint/2010/main" val="314105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66DE-05D4-4858-B33F-97B6E4A8E51D}"/>
              </a:ext>
            </a:extLst>
          </p:cNvPr>
          <p:cNvSpPr>
            <a:spLocks noGrp="1"/>
          </p:cNvSpPr>
          <p:nvPr>
            <p:ph type="title"/>
          </p:nvPr>
        </p:nvSpPr>
        <p:spPr/>
        <p:txBody>
          <a:bodyPr/>
          <a:lstStyle/>
          <a:p>
            <a:r>
              <a:rPr lang="en-US" dirty="0"/>
              <a:t>Contract Overview</a:t>
            </a:r>
          </a:p>
        </p:txBody>
      </p:sp>
      <p:sp>
        <p:nvSpPr>
          <p:cNvPr id="3" name="Rectangle 2">
            <a:extLst>
              <a:ext uri="{FF2B5EF4-FFF2-40B4-BE49-F238E27FC236}">
                <a16:creationId xmlns:a16="http://schemas.microsoft.com/office/drawing/2014/main" id="{2575493E-02A7-403D-BBD6-00EF7A1E8317}"/>
              </a:ext>
            </a:extLst>
          </p:cNvPr>
          <p:cNvSpPr/>
          <p:nvPr/>
        </p:nvSpPr>
        <p:spPr>
          <a:xfrm>
            <a:off x="316149" y="876246"/>
            <a:ext cx="1289135" cy="369332"/>
          </a:xfrm>
          <a:prstGeom prst="rect">
            <a:avLst/>
          </a:prstGeom>
        </p:spPr>
        <p:txBody>
          <a:bodyPr wrap="none">
            <a:spAutoFit/>
          </a:bodyPr>
          <a:lstStyle/>
          <a:p>
            <a:pPr algn="just"/>
            <a:r>
              <a:rPr lang="en-US" b="1" dirty="0"/>
              <a:t>Location</a:t>
            </a:r>
          </a:p>
        </p:txBody>
      </p:sp>
      <p:sp>
        <p:nvSpPr>
          <p:cNvPr id="37" name="Oval 36">
            <a:extLst>
              <a:ext uri="{FF2B5EF4-FFF2-40B4-BE49-F238E27FC236}">
                <a16:creationId xmlns:a16="http://schemas.microsoft.com/office/drawing/2014/main" id="{F47B01E9-13C5-4BA3-86B0-1D81E85368D9}"/>
              </a:ext>
            </a:extLst>
          </p:cNvPr>
          <p:cNvSpPr/>
          <p:nvPr/>
        </p:nvSpPr>
        <p:spPr>
          <a:xfrm rot="19000277">
            <a:off x="8414738" y="1981383"/>
            <a:ext cx="3364756" cy="3427287"/>
          </a:xfrm>
          <a:prstGeom prst="ellipse">
            <a:avLst/>
          </a:prstGeom>
          <a:gradFill flip="none" rotWithShape="1">
            <a:gsLst>
              <a:gs pos="0">
                <a:schemeClr val="tx1">
                  <a:alpha val="50000"/>
                </a:schemeClr>
              </a:gs>
              <a:gs pos="70850">
                <a:schemeClr val="bg1">
                  <a:alpha val="40000"/>
                </a:schemeClr>
              </a:gs>
              <a:gs pos="50000">
                <a:schemeClr val="bg1">
                  <a:alpha val="55000"/>
                </a:schemeClr>
              </a:gs>
              <a:gs pos="100000">
                <a:schemeClr val="bg1">
                  <a:alpha val="1200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srgbClr val="FF0000"/>
              </a:solidFill>
              <a:latin typeface="Calibri"/>
            </a:endParaRPr>
          </a:p>
        </p:txBody>
      </p:sp>
      <p:grpSp>
        <p:nvGrpSpPr>
          <p:cNvPr id="38" name="Group 37">
            <a:extLst>
              <a:ext uri="{FF2B5EF4-FFF2-40B4-BE49-F238E27FC236}">
                <a16:creationId xmlns:a16="http://schemas.microsoft.com/office/drawing/2014/main" id="{859A21ED-C678-4159-A13B-D65988E84922}"/>
              </a:ext>
            </a:extLst>
          </p:cNvPr>
          <p:cNvGrpSpPr/>
          <p:nvPr/>
        </p:nvGrpSpPr>
        <p:grpSpPr>
          <a:xfrm>
            <a:off x="4229961" y="2490130"/>
            <a:ext cx="5929297" cy="2427276"/>
            <a:chOff x="1955213" y="1519878"/>
            <a:chExt cx="6200730" cy="1820457"/>
          </a:xfrm>
        </p:grpSpPr>
        <p:pic>
          <p:nvPicPr>
            <p:cNvPr id="39" name="Picture 8" descr="http://www.imagebase.net/var/albums/Concept/World%20Map%20Dark.jpg?m=1300155390">
              <a:extLst>
                <a:ext uri="{FF2B5EF4-FFF2-40B4-BE49-F238E27FC236}">
                  <a16:creationId xmlns:a16="http://schemas.microsoft.com/office/drawing/2014/main" id="{B455B5FE-D44B-4A29-BCF7-80154A9BF294}"/>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007" b="89817" l="800" r="100000">
                          <a14:foregroundMark x1="64450" y1="19582" x2="64450" y2="19582"/>
                          <a14:foregroundMark x1="74950" y1="23238" x2="74950" y2="23238"/>
                          <a14:foregroundMark x1="85650" y1="63272" x2="85650" y2="63272"/>
                          <a14:foregroundMark x1="44300" y1="75544" x2="44300" y2="75544"/>
                          <a14:foregroundMark x1="44900" y1="62924" x2="44900" y2="62924"/>
                          <a14:foregroundMark x1="37500" y1="61793" x2="37500" y2="61793"/>
                          <a14:foregroundMark x1="39750" y1="53525" x2="39750" y2="53525"/>
                          <a14:foregroundMark x1="43650" y1="40905" x2="43650" y2="40905"/>
                          <a14:foregroundMark x1="49850" y1="26110" x2="49850" y2="26110"/>
                          <a14:foregroundMark x1="22650" y1="12359" x2="22650" y2="12359"/>
                          <a14:foregroundMark x1="12350" y1="8007" x2="12350" y2="8007"/>
                          <a14:foregroundMark x1="75800" y1="9138" x2="75800" y2="9138"/>
                          <a14:foregroundMark x1="82800" y1="49521" x2="82800" y2="49521"/>
                          <a14:foregroundMark x1="85050" y1="50653" x2="85050" y2="50653"/>
                          <a14:foregroundMark x1="52700" y1="85640" x2="52700" y2="85640"/>
                          <a14:foregroundMark x1="54150" y1="82768" x2="54150" y2="82768"/>
                          <a14:foregroundMark x1="35200" y1="60748" x2="35200" y2="60748"/>
                          <a14:foregroundMark x1="20000" y1="71192" x2="20000" y2="71192"/>
                        </a14:backgroundRemoval>
                      </a14:imgEffect>
                    </a14:imgLayer>
                  </a14:imgProps>
                </a:ext>
                <a:ext uri="{28A0092B-C50C-407E-A947-70E740481C1C}">
                  <a14:useLocalDpi xmlns:a14="http://schemas.microsoft.com/office/drawing/2010/main" val="0"/>
                </a:ext>
              </a:extLst>
            </a:blip>
            <a:srcRect/>
            <a:stretch>
              <a:fillRect/>
            </a:stretch>
          </p:blipFill>
          <p:spPr bwMode="auto">
            <a:xfrm>
              <a:off x="1955213" y="1551398"/>
              <a:ext cx="3136606" cy="17889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www.imagebase.net/var/albums/Concept/World%20Map%20Dark.jpg?m=1300155390">
              <a:extLst>
                <a:ext uri="{FF2B5EF4-FFF2-40B4-BE49-F238E27FC236}">
                  <a16:creationId xmlns:a16="http://schemas.microsoft.com/office/drawing/2014/main" id="{6210755A-5BC8-4D8B-BEB4-CD2767211D8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007" b="89817" l="800" r="100000">
                          <a14:foregroundMark x1="64450" y1="19582" x2="64450" y2="19582"/>
                          <a14:foregroundMark x1="74950" y1="23238" x2="74950" y2="23238"/>
                          <a14:foregroundMark x1="85650" y1="63272" x2="85650" y2="63272"/>
                          <a14:foregroundMark x1="44300" y1="75544" x2="44300" y2="75544"/>
                          <a14:foregroundMark x1="44900" y1="62924" x2="44900" y2="62924"/>
                          <a14:foregroundMark x1="37500" y1="61793" x2="37500" y2="61793"/>
                          <a14:foregroundMark x1="39750" y1="53525" x2="39750" y2="53525"/>
                          <a14:foregroundMark x1="43650" y1="40905" x2="43650" y2="40905"/>
                          <a14:foregroundMark x1="49850" y1="26110" x2="49850" y2="26110"/>
                          <a14:foregroundMark x1="22650" y1="12359" x2="22650" y2="12359"/>
                          <a14:foregroundMark x1="12350" y1="8007" x2="12350" y2="8007"/>
                          <a14:foregroundMark x1="75800" y1="9138" x2="75800" y2="9138"/>
                          <a14:foregroundMark x1="82800" y1="49521" x2="82800" y2="49521"/>
                          <a14:foregroundMark x1="85050" y1="50653" x2="85050" y2="50653"/>
                          <a14:foregroundMark x1="52700" y1="85640" x2="52700" y2="85640"/>
                          <a14:foregroundMark x1="54150" y1="82768" x2="54150" y2="82768"/>
                          <a14:foregroundMark x1="35200" y1="60748" x2="35200" y2="60748"/>
                          <a14:foregroundMark x1="20000" y1="71192" x2="20000" y2="71192"/>
                        </a14:backgroundRemoval>
                      </a14:imgEffect>
                    </a14:imgLayer>
                  </a14:imgProps>
                </a:ext>
                <a:ext uri="{28A0092B-C50C-407E-A947-70E740481C1C}">
                  <a14:useLocalDpi xmlns:a14="http://schemas.microsoft.com/office/drawing/2010/main" val="0"/>
                </a:ext>
              </a:extLst>
            </a:blip>
            <a:srcRect/>
            <a:stretch>
              <a:fillRect/>
            </a:stretch>
          </p:blipFill>
          <p:spPr bwMode="auto">
            <a:xfrm>
              <a:off x="5019337" y="1519878"/>
              <a:ext cx="3136606" cy="1788937"/>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4">
            <a:extLst>
              <a:ext uri="{FF2B5EF4-FFF2-40B4-BE49-F238E27FC236}">
                <a16:creationId xmlns:a16="http://schemas.microsoft.com/office/drawing/2014/main" id="{A620DEDD-EA93-4767-B99A-A464CD45DC2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1600200"/>
            <a:ext cx="8046720" cy="402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4">
            <a:extLst>
              <a:ext uri="{FF2B5EF4-FFF2-40B4-BE49-F238E27FC236}">
                <a16:creationId xmlns:a16="http://schemas.microsoft.com/office/drawing/2014/main" id="{1833FC8C-21B1-4ACB-BE13-66418243B46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37526"/>
          <a:stretch/>
        </p:blipFill>
        <p:spPr bwMode="auto">
          <a:xfrm>
            <a:off x="4916" y="1592074"/>
            <a:ext cx="5027130" cy="402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Graphic 45" descr="City">
            <a:extLst>
              <a:ext uri="{FF2B5EF4-FFF2-40B4-BE49-F238E27FC236}">
                <a16:creationId xmlns:a16="http://schemas.microsoft.com/office/drawing/2014/main" id="{9284EF87-9707-4556-A43A-44808DBC12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0416" y="1987822"/>
            <a:ext cx="914400" cy="914400"/>
          </a:xfrm>
          <a:prstGeom prst="rect">
            <a:avLst/>
          </a:prstGeom>
          <a:ln>
            <a:noFill/>
          </a:ln>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47" name="Picture 4">
            <a:extLst>
              <a:ext uri="{FF2B5EF4-FFF2-40B4-BE49-F238E27FC236}">
                <a16:creationId xmlns:a16="http://schemas.microsoft.com/office/drawing/2014/main" id="{35532B06-A0EC-409D-AFB8-35D4323CD55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37526"/>
          <a:stretch/>
        </p:blipFill>
        <p:spPr bwMode="auto">
          <a:xfrm>
            <a:off x="11932919" y="1600200"/>
            <a:ext cx="343761" cy="402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Graphic 47" descr="City">
            <a:extLst>
              <a:ext uri="{FF2B5EF4-FFF2-40B4-BE49-F238E27FC236}">
                <a16:creationId xmlns:a16="http://schemas.microsoft.com/office/drawing/2014/main" id="{1C398CF7-2B99-4C71-B144-BF4D58B590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327" y="3955779"/>
            <a:ext cx="914400" cy="914400"/>
          </a:xfrm>
          <a:prstGeom prst="rect">
            <a:avLst/>
          </a:prstGeom>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49" name="Graphic 48" descr="City">
            <a:extLst>
              <a:ext uri="{FF2B5EF4-FFF2-40B4-BE49-F238E27FC236}">
                <a16:creationId xmlns:a16="http://schemas.microsoft.com/office/drawing/2014/main" id="{F6FD2779-7F1C-43C4-922C-6DE2587D42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29000" y="2286000"/>
            <a:ext cx="914400" cy="914400"/>
          </a:xfrm>
          <a:prstGeom prst="rect">
            <a:avLst/>
          </a:prstGeom>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50" name="Graphic 49" descr="City">
            <a:extLst>
              <a:ext uri="{FF2B5EF4-FFF2-40B4-BE49-F238E27FC236}">
                <a16:creationId xmlns:a16="http://schemas.microsoft.com/office/drawing/2014/main" id="{6D9EC5F1-6019-49FD-A38F-9EE56F6E2F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76885" y="3517937"/>
            <a:ext cx="914400" cy="914400"/>
          </a:xfrm>
          <a:prstGeom prst="rect">
            <a:avLst/>
          </a:prstGeom>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sp>
        <p:nvSpPr>
          <p:cNvPr id="51" name="TextBox 50">
            <a:extLst>
              <a:ext uri="{FF2B5EF4-FFF2-40B4-BE49-F238E27FC236}">
                <a16:creationId xmlns:a16="http://schemas.microsoft.com/office/drawing/2014/main" id="{3CA80FE4-CF94-4D47-85F2-C77349DA3CE4}"/>
              </a:ext>
            </a:extLst>
          </p:cNvPr>
          <p:cNvSpPr txBox="1"/>
          <p:nvPr/>
        </p:nvSpPr>
        <p:spPr>
          <a:xfrm>
            <a:off x="5014723" y="4410459"/>
            <a:ext cx="1109599" cy="246221"/>
          </a:xfrm>
          <a:prstGeom prst="rect">
            <a:avLst/>
          </a:prstGeom>
          <a:noFill/>
        </p:spPr>
        <p:txBody>
          <a:bodyPr wrap="none" rtlCol="0">
            <a:spAutoFit/>
          </a:bodyPr>
          <a:lstStyle/>
          <a:p>
            <a:r>
              <a:rPr lang="en-US" sz="1000" b="1" u="sng" dirty="0"/>
              <a:t>Swiss Re, US</a:t>
            </a:r>
          </a:p>
        </p:txBody>
      </p:sp>
      <p:sp>
        <p:nvSpPr>
          <p:cNvPr id="52" name="TextBox 51">
            <a:extLst>
              <a:ext uri="{FF2B5EF4-FFF2-40B4-BE49-F238E27FC236}">
                <a16:creationId xmlns:a16="http://schemas.microsoft.com/office/drawing/2014/main" id="{F001814B-41CC-458F-9B89-EEEB924070E7}"/>
              </a:ext>
            </a:extLst>
          </p:cNvPr>
          <p:cNvSpPr txBox="1"/>
          <p:nvPr/>
        </p:nvSpPr>
        <p:spPr>
          <a:xfrm>
            <a:off x="1362687" y="2835132"/>
            <a:ext cx="1367682" cy="246221"/>
          </a:xfrm>
          <a:prstGeom prst="rect">
            <a:avLst/>
          </a:prstGeom>
          <a:noFill/>
        </p:spPr>
        <p:txBody>
          <a:bodyPr wrap="none" rtlCol="0">
            <a:spAutoFit/>
          </a:bodyPr>
          <a:lstStyle/>
          <a:p>
            <a:r>
              <a:rPr lang="en-US" sz="1000" b="1" u="sng" dirty="0"/>
              <a:t>Swiss Re, Zurich</a:t>
            </a:r>
          </a:p>
        </p:txBody>
      </p:sp>
      <p:sp>
        <p:nvSpPr>
          <p:cNvPr id="53" name="TextBox 52">
            <a:extLst>
              <a:ext uri="{FF2B5EF4-FFF2-40B4-BE49-F238E27FC236}">
                <a16:creationId xmlns:a16="http://schemas.microsoft.com/office/drawing/2014/main" id="{3FA36B97-74C8-4F4C-812A-120203FFB2D0}"/>
              </a:ext>
            </a:extLst>
          </p:cNvPr>
          <p:cNvSpPr txBox="1"/>
          <p:nvPr/>
        </p:nvSpPr>
        <p:spPr>
          <a:xfrm>
            <a:off x="3268182" y="3271716"/>
            <a:ext cx="1633781" cy="246221"/>
          </a:xfrm>
          <a:prstGeom prst="rect">
            <a:avLst/>
          </a:prstGeom>
          <a:noFill/>
        </p:spPr>
        <p:txBody>
          <a:bodyPr wrap="none" rtlCol="0">
            <a:spAutoFit/>
          </a:bodyPr>
          <a:lstStyle/>
          <a:p>
            <a:r>
              <a:rPr lang="en-US" sz="1000" b="1" u="sng" dirty="0"/>
              <a:t>Swiss Re, Bratislava</a:t>
            </a:r>
          </a:p>
        </p:txBody>
      </p:sp>
      <p:sp>
        <p:nvSpPr>
          <p:cNvPr id="54" name="TextBox 53">
            <a:extLst>
              <a:ext uri="{FF2B5EF4-FFF2-40B4-BE49-F238E27FC236}">
                <a16:creationId xmlns:a16="http://schemas.microsoft.com/office/drawing/2014/main" id="{819EE3E7-7B04-4D02-B16E-A97AFA37AC09}"/>
              </a:ext>
            </a:extLst>
          </p:cNvPr>
          <p:cNvSpPr txBox="1"/>
          <p:nvPr/>
        </p:nvSpPr>
        <p:spPr>
          <a:xfrm>
            <a:off x="407988" y="4717351"/>
            <a:ext cx="1760418" cy="400110"/>
          </a:xfrm>
          <a:prstGeom prst="rect">
            <a:avLst/>
          </a:prstGeom>
          <a:noFill/>
        </p:spPr>
        <p:txBody>
          <a:bodyPr wrap="none" rtlCol="0">
            <a:spAutoFit/>
          </a:bodyPr>
          <a:lstStyle/>
          <a:p>
            <a:pPr algn="ctr"/>
            <a:r>
              <a:rPr lang="en-US" sz="1000" b="1" u="sng" dirty="0"/>
              <a:t>Swiss Re, ODC</a:t>
            </a:r>
          </a:p>
          <a:p>
            <a:pPr algn="ctr"/>
            <a:r>
              <a:rPr lang="en-US" sz="1000" b="1" u="sng" dirty="0"/>
              <a:t>Capgemini, Bangalore</a:t>
            </a:r>
          </a:p>
        </p:txBody>
      </p:sp>
      <p:cxnSp>
        <p:nvCxnSpPr>
          <p:cNvPr id="57" name="Connector: Curved 56">
            <a:extLst>
              <a:ext uri="{FF2B5EF4-FFF2-40B4-BE49-F238E27FC236}">
                <a16:creationId xmlns:a16="http://schemas.microsoft.com/office/drawing/2014/main" id="{BCF00E46-1CD3-46CF-B7A1-B34053E5AF0A}"/>
              </a:ext>
            </a:extLst>
          </p:cNvPr>
          <p:cNvCxnSpPr>
            <a:cxnSpLocks/>
            <a:stCxn id="48" idx="0"/>
          </p:cNvCxnSpPr>
          <p:nvPr/>
        </p:nvCxnSpPr>
        <p:spPr>
          <a:xfrm rot="5400000" flipH="1" flipV="1">
            <a:off x="1230108" y="3168062"/>
            <a:ext cx="845137" cy="730298"/>
          </a:xfrm>
          <a:prstGeom prst="curvedConnector3">
            <a:avLst>
              <a:gd name="adj1" fmla="val 50000"/>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2" name="Connector: Curved 61">
            <a:extLst>
              <a:ext uri="{FF2B5EF4-FFF2-40B4-BE49-F238E27FC236}">
                <a16:creationId xmlns:a16="http://schemas.microsoft.com/office/drawing/2014/main" id="{F4E21AF5-E6C5-4506-A61A-E65EC0D2E6DE}"/>
              </a:ext>
            </a:extLst>
          </p:cNvPr>
          <p:cNvCxnSpPr>
            <a:cxnSpLocks/>
          </p:cNvCxnSpPr>
          <p:nvPr/>
        </p:nvCxnSpPr>
        <p:spPr>
          <a:xfrm flipV="1">
            <a:off x="1617574" y="2958242"/>
            <a:ext cx="1800458" cy="1080358"/>
          </a:xfrm>
          <a:prstGeom prst="curvedConnector3">
            <a:avLst>
              <a:gd name="adj1" fmla="val 50000"/>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5" name="Connector: Curved 64">
            <a:extLst>
              <a:ext uri="{FF2B5EF4-FFF2-40B4-BE49-F238E27FC236}">
                <a16:creationId xmlns:a16="http://schemas.microsoft.com/office/drawing/2014/main" id="{C9945C7A-EA92-4A22-BC3D-F8E0D744813C}"/>
              </a:ext>
            </a:extLst>
          </p:cNvPr>
          <p:cNvCxnSpPr>
            <a:cxnSpLocks/>
          </p:cNvCxnSpPr>
          <p:nvPr/>
        </p:nvCxnSpPr>
        <p:spPr>
          <a:xfrm flipV="1">
            <a:off x="1826647" y="4127386"/>
            <a:ext cx="3088236" cy="14086"/>
          </a:xfrm>
          <a:prstGeom prst="curvedConnector3">
            <a:avLst>
              <a:gd name="adj1" fmla="val 50000"/>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71" name="Connector: Curved 70">
            <a:extLst>
              <a:ext uri="{FF2B5EF4-FFF2-40B4-BE49-F238E27FC236}">
                <a16:creationId xmlns:a16="http://schemas.microsoft.com/office/drawing/2014/main" id="{DF1D56D8-86FF-492B-904D-F16F69504CEA}"/>
              </a:ext>
            </a:extLst>
          </p:cNvPr>
          <p:cNvCxnSpPr>
            <a:cxnSpLocks/>
          </p:cNvCxnSpPr>
          <p:nvPr/>
        </p:nvCxnSpPr>
        <p:spPr>
          <a:xfrm>
            <a:off x="2497770" y="2634581"/>
            <a:ext cx="1072662" cy="476061"/>
          </a:xfrm>
          <a:prstGeom prst="curvedConnector3">
            <a:avLst>
              <a:gd name="adj1" fmla="val 50000"/>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73" name="Connector: Curved 72">
            <a:extLst>
              <a:ext uri="{FF2B5EF4-FFF2-40B4-BE49-F238E27FC236}">
                <a16:creationId xmlns:a16="http://schemas.microsoft.com/office/drawing/2014/main" id="{B2813A41-A1C6-488F-B2F6-E61F6852AD4F}"/>
              </a:ext>
            </a:extLst>
          </p:cNvPr>
          <p:cNvCxnSpPr>
            <a:cxnSpLocks/>
            <a:endCxn id="50" idx="0"/>
          </p:cNvCxnSpPr>
          <p:nvPr/>
        </p:nvCxnSpPr>
        <p:spPr>
          <a:xfrm>
            <a:off x="4313085" y="2903928"/>
            <a:ext cx="1121000" cy="614009"/>
          </a:xfrm>
          <a:prstGeom prst="curvedConnector2">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77" name="Connector: Curved 76">
            <a:extLst>
              <a:ext uri="{FF2B5EF4-FFF2-40B4-BE49-F238E27FC236}">
                <a16:creationId xmlns:a16="http://schemas.microsoft.com/office/drawing/2014/main" id="{C893B5B4-55A9-41EB-B5BD-EF87C07DDC9E}"/>
              </a:ext>
            </a:extLst>
          </p:cNvPr>
          <p:cNvCxnSpPr>
            <a:cxnSpLocks/>
            <a:endCxn id="50" idx="1"/>
          </p:cNvCxnSpPr>
          <p:nvPr/>
        </p:nvCxnSpPr>
        <p:spPr>
          <a:xfrm>
            <a:off x="2468622" y="2498639"/>
            <a:ext cx="2508263" cy="1476498"/>
          </a:xfrm>
          <a:prstGeom prst="curvedConnector3">
            <a:avLst>
              <a:gd name="adj1" fmla="val 50000"/>
            </a:avLst>
          </a:prstGeom>
          <a:ln w="57150">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603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nodeType="withEffect">
                                  <p:stCondLst>
                                    <p:cond delay="0"/>
                                  </p:stCondLst>
                                  <p:childTnLst>
                                    <p:animMotion origin="layout" path="M -4.16667E-6 3.7037E-6 L 0.44701 -0.00625 " pathEditMode="relative" rAng="0" ptsTypes="AA">
                                      <p:cBhvr>
                                        <p:cTn id="6" dur="5000" fill="hold"/>
                                        <p:tgtEl>
                                          <p:spTgt spid="38"/>
                                        </p:tgtEl>
                                        <p:attrNameLst>
                                          <p:attrName>ppt_x</p:attrName>
                                          <p:attrName>ppt_y</p:attrName>
                                        </p:attrNameLst>
                                      </p:cBhvr>
                                      <p:rCtr x="22344"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Applications</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67555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4278-0349-4702-A24A-006092AFC5FC}"/>
              </a:ext>
            </a:extLst>
          </p:cNvPr>
          <p:cNvSpPr>
            <a:spLocks noGrp="1"/>
          </p:cNvSpPr>
          <p:nvPr>
            <p:ph type="title"/>
          </p:nvPr>
        </p:nvSpPr>
        <p:spPr/>
        <p:txBody>
          <a:bodyPr/>
          <a:lstStyle/>
          <a:p>
            <a:r>
              <a:rPr lang="en-US" dirty="0"/>
              <a:t>Applications</a:t>
            </a:r>
          </a:p>
        </p:txBody>
      </p:sp>
      <p:graphicFrame>
        <p:nvGraphicFramePr>
          <p:cNvPr id="4" name="Object 3">
            <a:extLst>
              <a:ext uri="{FF2B5EF4-FFF2-40B4-BE49-F238E27FC236}">
                <a16:creationId xmlns:a16="http://schemas.microsoft.com/office/drawing/2014/main" id="{BCCD87AA-48EB-4122-B707-FC646EFEF8BA}"/>
              </a:ext>
            </a:extLst>
          </p:cNvPr>
          <p:cNvGraphicFramePr>
            <a:graphicFrameLocks noChangeAspect="1"/>
          </p:cNvGraphicFramePr>
          <p:nvPr>
            <p:extLst>
              <p:ext uri="{D42A27DB-BD31-4B8C-83A1-F6EECF244321}">
                <p14:modId xmlns:p14="http://schemas.microsoft.com/office/powerpoint/2010/main" val="2695322288"/>
              </p:ext>
            </p:extLst>
          </p:nvPr>
        </p:nvGraphicFramePr>
        <p:xfrm>
          <a:off x="5638800" y="3024188"/>
          <a:ext cx="914400" cy="806450"/>
        </p:xfrm>
        <a:graphic>
          <a:graphicData uri="http://schemas.openxmlformats.org/presentationml/2006/ole">
            <mc:AlternateContent xmlns:mc="http://schemas.openxmlformats.org/markup-compatibility/2006">
              <mc:Choice xmlns:v="urn:schemas-microsoft-com:vml" Requires="v">
                <p:oleObj spid="_x0000_s2059"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5638800" y="302418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587561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Leads and team introduction</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80347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4278-0349-4702-A24A-006092AFC5FC}"/>
              </a:ext>
            </a:extLst>
          </p:cNvPr>
          <p:cNvSpPr>
            <a:spLocks noGrp="1"/>
          </p:cNvSpPr>
          <p:nvPr>
            <p:ph type="title"/>
          </p:nvPr>
        </p:nvSpPr>
        <p:spPr/>
        <p:txBody>
          <a:bodyPr/>
          <a:lstStyle/>
          <a:p>
            <a:r>
              <a:rPr lang="en-US" dirty="0"/>
              <a:t>Leads and team introduction</a:t>
            </a:r>
          </a:p>
        </p:txBody>
      </p:sp>
      <p:sp>
        <p:nvSpPr>
          <p:cNvPr id="5" name="Rectangle 4">
            <a:extLst>
              <a:ext uri="{FF2B5EF4-FFF2-40B4-BE49-F238E27FC236}">
                <a16:creationId xmlns:a16="http://schemas.microsoft.com/office/drawing/2014/main" id="{B7754630-B253-43D3-9A95-A4615E56CE52}"/>
              </a:ext>
            </a:extLst>
          </p:cNvPr>
          <p:cNvSpPr/>
          <p:nvPr/>
        </p:nvSpPr>
        <p:spPr>
          <a:xfrm>
            <a:off x="1196671" y="2286000"/>
            <a:ext cx="926247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Floor walk introduction</a:t>
            </a:r>
          </a:p>
        </p:txBody>
      </p:sp>
    </p:spTree>
    <p:extLst>
      <p:ext uri="{BB962C8B-B14F-4D97-AF65-F5344CB8AC3E}">
        <p14:creationId xmlns:p14="http://schemas.microsoft.com/office/powerpoint/2010/main" val="374922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Do’s &amp; Dont’s</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7863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4278-0349-4702-A24A-006092AFC5FC}"/>
              </a:ext>
            </a:extLst>
          </p:cNvPr>
          <p:cNvSpPr>
            <a:spLocks noGrp="1"/>
          </p:cNvSpPr>
          <p:nvPr>
            <p:ph type="title"/>
          </p:nvPr>
        </p:nvSpPr>
        <p:spPr/>
        <p:txBody>
          <a:bodyPr/>
          <a:lstStyle/>
          <a:p>
            <a:r>
              <a:rPr lang="en-US" dirty="0"/>
              <a:t>Dos</a:t>
            </a:r>
          </a:p>
        </p:txBody>
      </p:sp>
      <p:sp>
        <p:nvSpPr>
          <p:cNvPr id="4" name="Rounded Rectangle 4">
            <a:extLst>
              <a:ext uri="{FF2B5EF4-FFF2-40B4-BE49-F238E27FC236}">
                <a16:creationId xmlns:a16="http://schemas.microsoft.com/office/drawing/2014/main" id="{45B09EED-8353-4543-BEE4-C688FFE56786}"/>
              </a:ext>
            </a:extLst>
          </p:cNvPr>
          <p:cNvSpPr/>
          <p:nvPr/>
        </p:nvSpPr>
        <p:spPr>
          <a:xfrm>
            <a:off x="228600" y="1219201"/>
            <a:ext cx="11430000" cy="4343400"/>
          </a:xfrm>
          <a:prstGeom prst="roundRect">
            <a:avLst/>
          </a:prstGeom>
          <a:blipFill>
            <a:blip r:embed="rId2"/>
            <a:tile tx="0" ty="0" sx="100000" sy="100000" flip="none" algn="tl"/>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A95C278-CE71-4941-8CDF-E819F69C43F4}"/>
              </a:ext>
            </a:extLst>
          </p:cNvPr>
          <p:cNvGrpSpPr/>
          <p:nvPr/>
        </p:nvGrpSpPr>
        <p:grpSpPr>
          <a:xfrm>
            <a:off x="5207349" y="2979623"/>
            <a:ext cx="1587941" cy="2042058"/>
            <a:chOff x="643878" y="960156"/>
            <a:chExt cx="1587941" cy="2042058"/>
          </a:xfrm>
        </p:grpSpPr>
        <p:grpSp>
          <p:nvGrpSpPr>
            <p:cNvPr id="7" name="Group 6">
              <a:extLst>
                <a:ext uri="{FF2B5EF4-FFF2-40B4-BE49-F238E27FC236}">
                  <a16:creationId xmlns:a16="http://schemas.microsoft.com/office/drawing/2014/main" id="{C8698A80-AC17-411A-B4C1-5CA14E8ADAE1}"/>
                </a:ext>
              </a:extLst>
            </p:cNvPr>
            <p:cNvGrpSpPr/>
            <p:nvPr/>
          </p:nvGrpSpPr>
          <p:grpSpPr>
            <a:xfrm rot="21375748">
              <a:off x="660194" y="960156"/>
              <a:ext cx="1571625" cy="2042058"/>
              <a:chOff x="-1" y="0"/>
              <a:chExt cx="1571625" cy="1990725"/>
            </a:xfrm>
            <a:solidFill>
              <a:schemeClr val="accent3">
                <a:lumMod val="60000"/>
                <a:lumOff val="40000"/>
              </a:schemeClr>
            </a:solidFill>
            <a:effectLst>
              <a:outerShdw blurRad="76200" dist="101600" dir="2400000" algn="tl" rotWithShape="0">
                <a:prstClr val="black">
                  <a:alpha val="43000"/>
                </a:prstClr>
              </a:outerShdw>
            </a:effectLst>
          </p:grpSpPr>
          <p:sp>
            <p:nvSpPr>
              <p:cNvPr id="9" name="Folded Corner 17">
                <a:extLst>
                  <a:ext uri="{FF2B5EF4-FFF2-40B4-BE49-F238E27FC236}">
                    <a16:creationId xmlns:a16="http://schemas.microsoft.com/office/drawing/2014/main" id="{615C089B-E832-4412-AE5A-9566234AE148}"/>
                  </a:ext>
                </a:extLst>
              </p:cNvPr>
              <p:cNvSpPr/>
              <p:nvPr/>
            </p:nvSpPr>
            <p:spPr>
              <a:xfrm>
                <a:off x="-1"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Oval 9">
                <a:extLst>
                  <a:ext uri="{FF2B5EF4-FFF2-40B4-BE49-F238E27FC236}">
                    <a16:creationId xmlns:a16="http://schemas.microsoft.com/office/drawing/2014/main" id="{BB73B0A3-45C0-45CC-B972-266BE53B265E}"/>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 name="TextBox 7">
              <a:extLst>
                <a:ext uri="{FF2B5EF4-FFF2-40B4-BE49-F238E27FC236}">
                  <a16:creationId xmlns:a16="http://schemas.microsoft.com/office/drawing/2014/main" id="{4E4FE949-9ACF-4448-B39B-096B110EA07C}"/>
                </a:ext>
              </a:extLst>
            </p:cNvPr>
            <p:cNvSpPr txBox="1"/>
            <p:nvPr/>
          </p:nvSpPr>
          <p:spPr>
            <a:xfrm rot="21349549">
              <a:off x="643878" y="1349606"/>
              <a:ext cx="1504247" cy="769441"/>
            </a:xfrm>
            <a:prstGeom prst="rect">
              <a:avLst/>
            </a:prstGeom>
            <a:noFill/>
          </p:spPr>
          <p:txBody>
            <a:bodyPr wrap="square" rtlCol="0">
              <a:spAutoFit/>
            </a:bodyPr>
            <a:lstStyle/>
            <a:p>
              <a:pPr marL="171450" indent="-171450">
                <a:buFont typeface="Wingdings" panose="05000000000000000000" pitchFamily="2" charset="2"/>
                <a:buChar char="ü"/>
              </a:pPr>
              <a:r>
                <a:rPr lang="en-US" sz="1100" dirty="0"/>
                <a:t>lock machine (</a:t>
              </a:r>
              <a:r>
                <a:rPr lang="en-US" sz="1100" dirty="0" err="1"/>
                <a:t>ctrl+alt+del+enter</a:t>
              </a:r>
              <a:r>
                <a:rPr lang="en-US" sz="1100" dirty="0"/>
                <a:t>) </a:t>
              </a:r>
            </a:p>
            <a:p>
              <a:r>
                <a:rPr lang="en-US" sz="1100" dirty="0"/>
                <a:t>      Whenever walking    </a:t>
              </a:r>
            </a:p>
            <a:p>
              <a:r>
                <a:rPr lang="en-US" sz="1100" dirty="0"/>
                <a:t>       away</a:t>
              </a:r>
            </a:p>
          </p:txBody>
        </p:sp>
      </p:grpSp>
      <p:grpSp>
        <p:nvGrpSpPr>
          <p:cNvPr id="11" name="Group 10">
            <a:extLst>
              <a:ext uri="{FF2B5EF4-FFF2-40B4-BE49-F238E27FC236}">
                <a16:creationId xmlns:a16="http://schemas.microsoft.com/office/drawing/2014/main" id="{5A2A78B6-305E-416D-819E-948872DD70B3}"/>
              </a:ext>
            </a:extLst>
          </p:cNvPr>
          <p:cNvGrpSpPr/>
          <p:nvPr/>
        </p:nvGrpSpPr>
        <p:grpSpPr>
          <a:xfrm>
            <a:off x="5205795" y="3019425"/>
            <a:ext cx="1613734" cy="1990725"/>
            <a:chOff x="2373023" y="902380"/>
            <a:chExt cx="1613734" cy="1990725"/>
          </a:xfrm>
        </p:grpSpPr>
        <p:grpSp>
          <p:nvGrpSpPr>
            <p:cNvPr id="12" name="Group 11">
              <a:extLst>
                <a:ext uri="{FF2B5EF4-FFF2-40B4-BE49-F238E27FC236}">
                  <a16:creationId xmlns:a16="http://schemas.microsoft.com/office/drawing/2014/main" id="{42D2E130-A4D0-4C4D-B528-50F190240D26}"/>
                </a:ext>
              </a:extLst>
            </p:cNvPr>
            <p:cNvGrpSpPr/>
            <p:nvPr/>
          </p:nvGrpSpPr>
          <p:grpSpPr>
            <a:xfrm>
              <a:off x="2373023" y="902380"/>
              <a:ext cx="1613734" cy="1990725"/>
              <a:chOff x="0" y="0"/>
              <a:chExt cx="1571625" cy="1990725"/>
            </a:xfrm>
            <a:solidFill>
              <a:schemeClr val="accent4">
                <a:lumMod val="40000"/>
                <a:lumOff val="60000"/>
              </a:schemeClr>
            </a:solidFill>
            <a:effectLst>
              <a:outerShdw blurRad="76200" dist="101600" dir="2400000" algn="tl" rotWithShape="0">
                <a:prstClr val="black">
                  <a:alpha val="43000"/>
                </a:prstClr>
              </a:outerShdw>
            </a:effectLst>
          </p:grpSpPr>
          <p:sp>
            <p:nvSpPr>
              <p:cNvPr id="14" name="Folded Corner 21">
                <a:extLst>
                  <a:ext uri="{FF2B5EF4-FFF2-40B4-BE49-F238E27FC236}">
                    <a16:creationId xmlns:a16="http://schemas.microsoft.com/office/drawing/2014/main" id="{FDC596CD-2BE9-4E3D-9B46-82E9D1B2EEEE}"/>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Oval 14">
                <a:extLst>
                  <a:ext uri="{FF2B5EF4-FFF2-40B4-BE49-F238E27FC236}">
                    <a16:creationId xmlns:a16="http://schemas.microsoft.com/office/drawing/2014/main" id="{F34DDD01-B58A-48AD-9658-173DE164CAD2}"/>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3" name="TextBox 12">
              <a:extLst>
                <a:ext uri="{FF2B5EF4-FFF2-40B4-BE49-F238E27FC236}">
                  <a16:creationId xmlns:a16="http://schemas.microsoft.com/office/drawing/2014/main" id="{94323E96-9EBE-421F-9411-0B31157E7179}"/>
                </a:ext>
              </a:extLst>
            </p:cNvPr>
            <p:cNvSpPr txBox="1"/>
            <p:nvPr/>
          </p:nvSpPr>
          <p:spPr>
            <a:xfrm>
              <a:off x="2469893" y="1345203"/>
              <a:ext cx="1516864" cy="769441"/>
            </a:xfrm>
            <a:prstGeom prst="rect">
              <a:avLst/>
            </a:prstGeom>
            <a:noFill/>
          </p:spPr>
          <p:txBody>
            <a:bodyPr wrap="square" rtlCol="0">
              <a:spAutoFit/>
            </a:bodyPr>
            <a:lstStyle/>
            <a:p>
              <a:pPr marL="171450" indent="-171450">
                <a:buFont typeface="Wingdings" panose="05000000000000000000" pitchFamily="2" charset="2"/>
                <a:buChar char="ü"/>
              </a:pPr>
              <a:r>
                <a:rPr lang="en-US" sz="1100" dirty="0"/>
                <a:t>clear desk</a:t>
              </a:r>
            </a:p>
            <a:p>
              <a:pPr marL="171450" indent="-171450">
                <a:buFont typeface="Wingdings" panose="05000000000000000000" pitchFamily="2" charset="2"/>
                <a:buChar char="ü"/>
              </a:pPr>
              <a:r>
                <a:rPr lang="en-US" sz="1100" dirty="0"/>
                <a:t>use SR machines only for SR related </a:t>
              </a:r>
            </a:p>
            <a:p>
              <a:r>
                <a:rPr lang="en-US" sz="1100" dirty="0"/>
                <a:t>       project work</a:t>
              </a:r>
            </a:p>
          </p:txBody>
        </p:sp>
      </p:grpSp>
      <p:grpSp>
        <p:nvGrpSpPr>
          <p:cNvPr id="16" name="Group 15">
            <a:extLst>
              <a:ext uri="{FF2B5EF4-FFF2-40B4-BE49-F238E27FC236}">
                <a16:creationId xmlns:a16="http://schemas.microsoft.com/office/drawing/2014/main" id="{0966A7DE-6088-476A-99DF-CC093B051883}"/>
              </a:ext>
            </a:extLst>
          </p:cNvPr>
          <p:cNvGrpSpPr/>
          <p:nvPr/>
        </p:nvGrpSpPr>
        <p:grpSpPr>
          <a:xfrm>
            <a:off x="5253752" y="2944066"/>
            <a:ext cx="1571625" cy="1990725"/>
            <a:chOff x="4222606" y="942546"/>
            <a:chExt cx="1571625" cy="1990725"/>
          </a:xfrm>
        </p:grpSpPr>
        <p:grpSp>
          <p:nvGrpSpPr>
            <p:cNvPr id="17" name="Group 16">
              <a:extLst>
                <a:ext uri="{FF2B5EF4-FFF2-40B4-BE49-F238E27FC236}">
                  <a16:creationId xmlns:a16="http://schemas.microsoft.com/office/drawing/2014/main" id="{167B97A3-E184-4DDA-973F-2E73345E008F}"/>
                </a:ext>
              </a:extLst>
            </p:cNvPr>
            <p:cNvGrpSpPr/>
            <p:nvPr/>
          </p:nvGrpSpPr>
          <p:grpSpPr>
            <a:xfrm rot="20974976">
              <a:off x="4222606" y="942546"/>
              <a:ext cx="1571625" cy="1990725"/>
              <a:chOff x="0" y="0"/>
              <a:chExt cx="1571625" cy="1990725"/>
            </a:xfrm>
            <a:solidFill>
              <a:schemeClr val="accent5">
                <a:lumMod val="40000"/>
                <a:lumOff val="60000"/>
              </a:schemeClr>
            </a:solidFill>
            <a:effectLst>
              <a:outerShdw blurRad="76200" dist="101600" dir="2400000" algn="tl" rotWithShape="0">
                <a:prstClr val="black">
                  <a:alpha val="43000"/>
                </a:prstClr>
              </a:outerShdw>
            </a:effectLst>
          </p:grpSpPr>
          <p:sp>
            <p:nvSpPr>
              <p:cNvPr id="19" name="Folded Corner 27">
                <a:extLst>
                  <a:ext uri="{FF2B5EF4-FFF2-40B4-BE49-F238E27FC236}">
                    <a16:creationId xmlns:a16="http://schemas.microsoft.com/office/drawing/2014/main" id="{31C181F9-8B1C-4A6C-B844-ED7A559DC2F8}"/>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Oval 19">
                <a:extLst>
                  <a:ext uri="{FF2B5EF4-FFF2-40B4-BE49-F238E27FC236}">
                    <a16:creationId xmlns:a16="http://schemas.microsoft.com/office/drawing/2014/main" id="{1114E466-D1E4-499A-8F13-31CFF8D595AC}"/>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 name="TextBox 17">
              <a:extLst>
                <a:ext uri="{FF2B5EF4-FFF2-40B4-BE49-F238E27FC236}">
                  <a16:creationId xmlns:a16="http://schemas.microsoft.com/office/drawing/2014/main" id="{95448F8B-F141-4FBB-8C3E-CA7D4264C70D}"/>
                </a:ext>
              </a:extLst>
            </p:cNvPr>
            <p:cNvSpPr txBox="1"/>
            <p:nvPr/>
          </p:nvSpPr>
          <p:spPr>
            <a:xfrm rot="20777044">
              <a:off x="4226725" y="1419650"/>
              <a:ext cx="1516864" cy="769441"/>
            </a:xfrm>
            <a:prstGeom prst="rect">
              <a:avLst/>
            </a:prstGeom>
            <a:noFill/>
          </p:spPr>
          <p:txBody>
            <a:bodyPr wrap="square" rtlCol="0">
              <a:spAutoFit/>
            </a:bodyPr>
            <a:lstStyle/>
            <a:p>
              <a:pPr marL="171450" indent="-171450">
                <a:buFont typeface="Wingdings" panose="05000000000000000000" pitchFamily="2" charset="2"/>
                <a:buChar char="ü"/>
              </a:pPr>
              <a:r>
                <a:rPr lang="en-US" sz="1100" dirty="0"/>
                <a:t>only project related emails to be</a:t>
              </a:r>
            </a:p>
            <a:p>
              <a:r>
                <a:rPr lang="en-US" sz="1100" dirty="0"/>
                <a:t>       exchanged over      </a:t>
              </a:r>
            </a:p>
            <a:p>
              <a:r>
                <a:rPr lang="en-US" sz="1100" dirty="0"/>
                <a:t>        the SR mailbox</a:t>
              </a:r>
            </a:p>
          </p:txBody>
        </p:sp>
      </p:grpSp>
      <p:grpSp>
        <p:nvGrpSpPr>
          <p:cNvPr id="21" name="Group 20">
            <a:extLst>
              <a:ext uri="{FF2B5EF4-FFF2-40B4-BE49-F238E27FC236}">
                <a16:creationId xmlns:a16="http://schemas.microsoft.com/office/drawing/2014/main" id="{C5D606D9-12FC-43AD-A298-28A00A7052DE}"/>
              </a:ext>
            </a:extLst>
          </p:cNvPr>
          <p:cNvGrpSpPr/>
          <p:nvPr/>
        </p:nvGrpSpPr>
        <p:grpSpPr>
          <a:xfrm>
            <a:off x="5165980" y="2974032"/>
            <a:ext cx="1571625" cy="1990725"/>
            <a:chOff x="5961253" y="893618"/>
            <a:chExt cx="1571625" cy="1990725"/>
          </a:xfrm>
        </p:grpSpPr>
        <p:grpSp>
          <p:nvGrpSpPr>
            <p:cNvPr id="22" name="Group 21">
              <a:extLst>
                <a:ext uri="{FF2B5EF4-FFF2-40B4-BE49-F238E27FC236}">
                  <a16:creationId xmlns:a16="http://schemas.microsoft.com/office/drawing/2014/main" id="{336552AB-832C-4C7B-AB86-97E69272955D}"/>
                </a:ext>
              </a:extLst>
            </p:cNvPr>
            <p:cNvGrpSpPr/>
            <p:nvPr/>
          </p:nvGrpSpPr>
          <p:grpSpPr>
            <a:xfrm>
              <a:off x="5961253" y="893618"/>
              <a:ext cx="1571625" cy="1990725"/>
              <a:chOff x="0" y="0"/>
              <a:chExt cx="1571625" cy="1990725"/>
            </a:xfrm>
            <a:solidFill>
              <a:schemeClr val="accent1">
                <a:lumMod val="40000"/>
                <a:lumOff val="60000"/>
              </a:schemeClr>
            </a:solidFill>
            <a:effectLst>
              <a:outerShdw blurRad="76200" dist="101600" dir="2400000" algn="tl" rotWithShape="0">
                <a:prstClr val="black">
                  <a:alpha val="43000"/>
                </a:prstClr>
              </a:outerShdw>
            </a:effectLst>
          </p:grpSpPr>
          <p:sp>
            <p:nvSpPr>
              <p:cNvPr id="24" name="Folded Corner 32">
                <a:extLst>
                  <a:ext uri="{FF2B5EF4-FFF2-40B4-BE49-F238E27FC236}">
                    <a16:creationId xmlns:a16="http://schemas.microsoft.com/office/drawing/2014/main" id="{177D9C99-A0F0-4785-ADFC-59F8F48A5BA2}"/>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Oval 24">
                <a:extLst>
                  <a:ext uri="{FF2B5EF4-FFF2-40B4-BE49-F238E27FC236}">
                    <a16:creationId xmlns:a16="http://schemas.microsoft.com/office/drawing/2014/main" id="{F3C688DE-6247-4437-A996-87D28FAD798A}"/>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3" name="TextBox 22">
              <a:extLst>
                <a:ext uri="{FF2B5EF4-FFF2-40B4-BE49-F238E27FC236}">
                  <a16:creationId xmlns:a16="http://schemas.microsoft.com/office/drawing/2014/main" id="{506636EE-6ECC-4684-9159-06850B60E8BD}"/>
                </a:ext>
              </a:extLst>
            </p:cNvPr>
            <p:cNvSpPr txBox="1"/>
            <p:nvPr/>
          </p:nvSpPr>
          <p:spPr>
            <a:xfrm>
              <a:off x="6016014" y="1215307"/>
              <a:ext cx="1516864" cy="938719"/>
            </a:xfrm>
            <a:prstGeom prst="rect">
              <a:avLst/>
            </a:prstGeom>
            <a:noFill/>
          </p:spPr>
          <p:txBody>
            <a:bodyPr wrap="square" rtlCol="0">
              <a:spAutoFit/>
            </a:bodyPr>
            <a:lstStyle/>
            <a:p>
              <a:pPr marL="171450" indent="-171450">
                <a:buFont typeface="Wingdings" panose="05000000000000000000" pitchFamily="2" charset="2"/>
                <a:buChar char="ü"/>
              </a:pPr>
              <a:r>
                <a:rPr lang="en-US" sz="1100" dirty="0"/>
                <a:t>usage of SR internal tools like</a:t>
              </a:r>
            </a:p>
            <a:p>
              <a:r>
                <a:rPr lang="en-US" sz="1100" dirty="0"/>
                <a:t>      Skype to    </a:t>
              </a:r>
            </a:p>
            <a:p>
              <a:r>
                <a:rPr lang="en-US" sz="1100" dirty="0"/>
                <a:t>      coordinate work     </a:t>
              </a:r>
            </a:p>
            <a:p>
              <a:r>
                <a:rPr lang="en-US" sz="1100" dirty="0"/>
                <a:t>      with counterparts</a:t>
              </a:r>
            </a:p>
          </p:txBody>
        </p:sp>
      </p:grpSp>
      <p:grpSp>
        <p:nvGrpSpPr>
          <p:cNvPr id="26" name="Group 25">
            <a:extLst>
              <a:ext uri="{FF2B5EF4-FFF2-40B4-BE49-F238E27FC236}">
                <a16:creationId xmlns:a16="http://schemas.microsoft.com/office/drawing/2014/main" id="{F43C6F51-5A9F-4316-8B51-5EA90D116AE4}"/>
              </a:ext>
            </a:extLst>
          </p:cNvPr>
          <p:cNvGrpSpPr/>
          <p:nvPr/>
        </p:nvGrpSpPr>
        <p:grpSpPr>
          <a:xfrm>
            <a:off x="5065476" y="3072964"/>
            <a:ext cx="1571625" cy="1990725"/>
            <a:chOff x="2971459" y="2055904"/>
            <a:chExt cx="1571625" cy="1990725"/>
          </a:xfrm>
        </p:grpSpPr>
        <p:grpSp>
          <p:nvGrpSpPr>
            <p:cNvPr id="27" name="Group 26">
              <a:extLst>
                <a:ext uri="{FF2B5EF4-FFF2-40B4-BE49-F238E27FC236}">
                  <a16:creationId xmlns:a16="http://schemas.microsoft.com/office/drawing/2014/main" id="{5270B58D-575E-44A8-AD67-FEDCE67248BD}"/>
                </a:ext>
              </a:extLst>
            </p:cNvPr>
            <p:cNvGrpSpPr/>
            <p:nvPr/>
          </p:nvGrpSpPr>
          <p:grpSpPr>
            <a:xfrm rot="21399413">
              <a:off x="2971459" y="2055904"/>
              <a:ext cx="1571625" cy="1990725"/>
              <a:chOff x="0" y="0"/>
              <a:chExt cx="1571625" cy="1990725"/>
            </a:xfrm>
            <a:solidFill>
              <a:schemeClr val="bg2">
                <a:lumMod val="50000"/>
              </a:schemeClr>
            </a:solidFill>
            <a:effectLst>
              <a:outerShdw blurRad="76200" dist="101600" dir="2400000" algn="tl" rotWithShape="0">
                <a:prstClr val="black">
                  <a:alpha val="43000"/>
                </a:prstClr>
              </a:outerShdw>
            </a:effectLst>
          </p:grpSpPr>
          <p:sp>
            <p:nvSpPr>
              <p:cNvPr id="29" name="Folded Corner 37">
                <a:extLst>
                  <a:ext uri="{FF2B5EF4-FFF2-40B4-BE49-F238E27FC236}">
                    <a16:creationId xmlns:a16="http://schemas.microsoft.com/office/drawing/2014/main" id="{81D679E3-7646-46DB-9384-218362ADFBAC}"/>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a:extLst>
                  <a:ext uri="{FF2B5EF4-FFF2-40B4-BE49-F238E27FC236}">
                    <a16:creationId xmlns:a16="http://schemas.microsoft.com/office/drawing/2014/main" id="{3AEE5825-2F92-4C17-91F7-8FCFBE87B892}"/>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8" name="TextBox 27">
              <a:extLst>
                <a:ext uri="{FF2B5EF4-FFF2-40B4-BE49-F238E27FC236}">
                  <a16:creationId xmlns:a16="http://schemas.microsoft.com/office/drawing/2014/main" id="{F07A1807-0E3F-4ACD-BE2A-C630F0AD3178}"/>
                </a:ext>
              </a:extLst>
            </p:cNvPr>
            <p:cNvSpPr txBox="1"/>
            <p:nvPr/>
          </p:nvSpPr>
          <p:spPr>
            <a:xfrm>
              <a:off x="3001616" y="2423745"/>
              <a:ext cx="1516864" cy="769441"/>
            </a:xfrm>
            <a:prstGeom prst="rect">
              <a:avLst/>
            </a:prstGeom>
            <a:noFill/>
          </p:spPr>
          <p:txBody>
            <a:bodyPr wrap="square" rtlCol="0">
              <a:spAutoFit/>
            </a:bodyPr>
            <a:lstStyle/>
            <a:p>
              <a:pPr marL="171450" indent="-171450">
                <a:buFont typeface="Wingdings" panose="05000000000000000000" pitchFamily="2" charset="2"/>
                <a:buChar char="ü"/>
              </a:pPr>
              <a:r>
                <a:rPr lang="en-US" sz="1100" dirty="0"/>
                <a:t>report any security incidents</a:t>
              </a:r>
            </a:p>
            <a:p>
              <a:r>
                <a:rPr lang="en-US" sz="1100" dirty="0"/>
                <a:t>      immediately to </a:t>
              </a:r>
            </a:p>
            <a:p>
              <a:r>
                <a:rPr lang="en-US" sz="1100" dirty="0"/>
                <a:t>       your manager</a:t>
              </a:r>
            </a:p>
          </p:txBody>
        </p:sp>
      </p:grpSp>
      <p:grpSp>
        <p:nvGrpSpPr>
          <p:cNvPr id="31" name="Group 30">
            <a:extLst>
              <a:ext uri="{FF2B5EF4-FFF2-40B4-BE49-F238E27FC236}">
                <a16:creationId xmlns:a16="http://schemas.microsoft.com/office/drawing/2014/main" id="{7F6BB41B-5322-4975-95A3-09E015501AD9}"/>
              </a:ext>
            </a:extLst>
          </p:cNvPr>
          <p:cNvGrpSpPr/>
          <p:nvPr/>
        </p:nvGrpSpPr>
        <p:grpSpPr>
          <a:xfrm>
            <a:off x="4994800" y="3114675"/>
            <a:ext cx="1571625" cy="1990725"/>
            <a:chOff x="4115036" y="2185706"/>
            <a:chExt cx="1571625" cy="1990725"/>
          </a:xfrm>
        </p:grpSpPr>
        <p:grpSp>
          <p:nvGrpSpPr>
            <p:cNvPr id="32" name="Group 31">
              <a:extLst>
                <a:ext uri="{FF2B5EF4-FFF2-40B4-BE49-F238E27FC236}">
                  <a16:creationId xmlns:a16="http://schemas.microsoft.com/office/drawing/2014/main" id="{13A8220D-93C5-48DD-A27B-3DC7F59FACAC}"/>
                </a:ext>
              </a:extLst>
            </p:cNvPr>
            <p:cNvGrpSpPr/>
            <p:nvPr/>
          </p:nvGrpSpPr>
          <p:grpSpPr>
            <a:xfrm>
              <a:off x="4115036" y="2185706"/>
              <a:ext cx="1571625" cy="1990725"/>
              <a:chOff x="0" y="0"/>
              <a:chExt cx="1571625" cy="1990725"/>
            </a:xfrm>
            <a:solidFill>
              <a:schemeClr val="bg1">
                <a:lumMod val="75000"/>
              </a:schemeClr>
            </a:solidFill>
            <a:effectLst>
              <a:outerShdw blurRad="76200" dist="101600" dir="2400000" algn="tl" rotWithShape="0">
                <a:prstClr val="black">
                  <a:alpha val="43000"/>
                </a:prstClr>
              </a:outerShdw>
            </a:effectLst>
          </p:grpSpPr>
          <p:sp>
            <p:nvSpPr>
              <p:cNvPr id="34" name="Folded Corner 43">
                <a:extLst>
                  <a:ext uri="{FF2B5EF4-FFF2-40B4-BE49-F238E27FC236}">
                    <a16:creationId xmlns:a16="http://schemas.microsoft.com/office/drawing/2014/main" id="{39456126-0B0B-4324-962D-0C7EB47B7B97}"/>
                  </a:ext>
                </a:extLst>
              </p:cNvPr>
              <p:cNvSpPr/>
              <p:nvPr/>
            </p:nvSpPr>
            <p:spPr>
              <a:xfrm>
                <a:off x="0" y="95250"/>
                <a:ext cx="1571625" cy="1895475"/>
              </a:xfrm>
              <a:prstGeom prst="foldedCorner">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Oval 34">
                <a:extLst>
                  <a:ext uri="{FF2B5EF4-FFF2-40B4-BE49-F238E27FC236}">
                    <a16:creationId xmlns:a16="http://schemas.microsoft.com/office/drawing/2014/main" id="{EE229D15-845C-48FA-80BF-53CC708F869B}"/>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3" name="TextBox 32">
              <a:extLst>
                <a:ext uri="{FF2B5EF4-FFF2-40B4-BE49-F238E27FC236}">
                  <a16:creationId xmlns:a16="http://schemas.microsoft.com/office/drawing/2014/main" id="{94934EED-2230-443D-AD43-B02D90CDD3F0}"/>
                </a:ext>
              </a:extLst>
            </p:cNvPr>
            <p:cNvSpPr txBox="1"/>
            <p:nvPr/>
          </p:nvSpPr>
          <p:spPr>
            <a:xfrm>
              <a:off x="4457779" y="2444230"/>
              <a:ext cx="914174" cy="1477328"/>
            </a:xfrm>
            <a:prstGeom prst="rect">
              <a:avLst/>
            </a:prstGeom>
            <a:noFill/>
          </p:spPr>
          <p:txBody>
            <a:bodyPr wrap="square" rtlCol="0">
              <a:spAutoFit/>
            </a:bodyPr>
            <a:lstStyle/>
            <a:p>
              <a:pPr algn="ctr"/>
              <a:r>
                <a:rPr lang="en-US" dirty="0"/>
                <a:t>DO’</a:t>
              </a:r>
            </a:p>
            <a:p>
              <a:pPr marL="285750" indent="-285750" algn="ctr">
                <a:buFont typeface="Wingdings" panose="05000000000000000000" pitchFamily="2" charset="2"/>
                <a:buChar char="ü"/>
              </a:pPr>
              <a:r>
                <a:rPr lang="en-US" dirty="0"/>
                <a:t>…….</a:t>
              </a:r>
            </a:p>
            <a:p>
              <a:pPr marL="285750" indent="-285750" algn="ctr">
                <a:buFont typeface="Wingdings" panose="05000000000000000000" pitchFamily="2" charset="2"/>
                <a:buChar char="ü"/>
              </a:pPr>
              <a:r>
                <a:rPr lang="en-US" dirty="0"/>
                <a:t>……</a:t>
              </a:r>
            </a:p>
            <a:p>
              <a:pPr marL="285750" indent="-285750" algn="ctr">
                <a:buFont typeface="Wingdings" panose="05000000000000000000" pitchFamily="2" charset="2"/>
                <a:buChar char="ü"/>
              </a:pPr>
              <a:r>
                <a:rPr lang="en-US" dirty="0"/>
                <a:t>…..</a:t>
              </a:r>
            </a:p>
          </p:txBody>
        </p:sp>
      </p:grpSp>
    </p:spTree>
    <p:extLst>
      <p:ext uri="{BB962C8B-B14F-4D97-AF65-F5344CB8AC3E}">
        <p14:creationId xmlns:p14="http://schemas.microsoft.com/office/powerpoint/2010/main" val="14939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1771 0.12338 L -0.20013 0.16297 C -0.2819 0.18079 -0.39037 0.09375 -0.39662 0.00463 L -0.41016 -0.1949 " pathEditMode="relative" rAng="10380000" ptsTypes="AAAA">
                                      <p:cBhvr>
                                        <p:cTn id="6" dur="2000" fill="hold"/>
                                        <p:tgtEl>
                                          <p:spTgt spid="6"/>
                                        </p:tgtEl>
                                        <p:attrNameLst>
                                          <p:attrName>ppt_x</p:attrName>
                                          <p:attrName>ppt_y</p:attrName>
                                        </p:attrNameLst>
                                      </p:cBhvr>
                                      <p:rCtr x="-19635" y="-15903"/>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0.01602 0.1206 L -0.10638 0.14328 C -0.14701 0.15347 -0.20495 0.06157 -0.21224 -0.02523 L -0.22734 -0.21644 " pathEditMode="relative" rAng="10320000" ptsTypes="AAAA">
                                      <p:cBhvr>
                                        <p:cTn id="10" dur="2000" fill="hold"/>
                                        <p:tgtEl>
                                          <p:spTgt spid="11"/>
                                        </p:tgtEl>
                                        <p:attrNameLst>
                                          <p:attrName>ppt_x</p:attrName>
                                          <p:attrName>ppt_y</p:attrName>
                                        </p:attrNameLst>
                                      </p:cBhvr>
                                      <p:rCtr x="-10560" y="-16852"/>
                                    </p:animMotion>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fill="hold" nodeType="clickEffect">
                                  <p:stCondLst>
                                    <p:cond delay="0"/>
                                  </p:stCondLst>
                                  <p:childTnLst>
                                    <p:animMotion origin="layout" path="M -0.01054 0.14467 L -0.00234 0.14236 C 0.00143 0.14097 -0.00482 0.03217 -0.01354 -0.05648 L -0.03294 -0.25255 " pathEditMode="relative" rAng="10200000" ptsTypes="AAAA">
                                      <p:cBhvr>
                                        <p:cTn id="14" dur="2000" fill="hold"/>
                                        <p:tgtEl>
                                          <p:spTgt spid="16"/>
                                        </p:tgtEl>
                                        <p:attrNameLst>
                                          <p:attrName>ppt_x</p:attrName>
                                          <p:attrName>ppt_y</p:attrName>
                                        </p:attrNameLst>
                                      </p:cBhvr>
                                      <p:rCtr x="-1120" y="-19838"/>
                                    </p:animMotion>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0.00651 0.13334 L 0.08034 0.12014 C 0.1194 0.11297 0.16341 0.01574 0.16016 -0.05833 L 0.15221 -0.22361 " pathEditMode="relative" rAng="10500000" ptsTypes="AAAA">
                                      <p:cBhvr>
                                        <p:cTn id="18" dur="2000" fill="hold"/>
                                        <p:tgtEl>
                                          <p:spTgt spid="21"/>
                                        </p:tgtEl>
                                        <p:attrNameLst>
                                          <p:attrName>ppt_x</p:attrName>
                                          <p:attrName>ppt_y</p:attrName>
                                        </p:attrNameLst>
                                      </p:cBhvr>
                                      <p:rCtr x="7943" y="-1782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08333E-6 2.96296E-6 L -0.28972 0.02777 " pathEditMode="relative" rAng="0" ptsTypes="AA">
                                      <p:cBhvr>
                                        <p:cTn id="22" dur="2000" fill="hold"/>
                                        <p:tgtEl>
                                          <p:spTgt spid="26"/>
                                        </p:tgtEl>
                                        <p:attrNameLst>
                                          <p:attrName>ppt_x</p:attrName>
                                          <p:attrName>ppt_y</p:attrName>
                                        </p:attrNameLst>
                                      </p:cBhvr>
                                      <p:rCtr x="-14492" y="1389"/>
                                    </p:animMotion>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7A17-C374-4D20-A835-19F24F80B1E6}"/>
              </a:ext>
            </a:extLst>
          </p:cNvPr>
          <p:cNvSpPr>
            <a:spLocks noGrp="1"/>
          </p:cNvSpPr>
          <p:nvPr>
            <p:ph type="title"/>
          </p:nvPr>
        </p:nvSpPr>
        <p:spPr/>
        <p:txBody>
          <a:bodyPr/>
          <a:lstStyle/>
          <a:p>
            <a:r>
              <a:rPr lang="en-US" dirty="0" err="1"/>
              <a:t>Don’t’s</a:t>
            </a:r>
            <a:endParaRPr lang="en-US" dirty="0"/>
          </a:p>
        </p:txBody>
      </p:sp>
      <p:sp>
        <p:nvSpPr>
          <p:cNvPr id="3" name="Rounded Rectangle 2">
            <a:extLst>
              <a:ext uri="{FF2B5EF4-FFF2-40B4-BE49-F238E27FC236}">
                <a16:creationId xmlns:a16="http://schemas.microsoft.com/office/drawing/2014/main" id="{F800CCDC-9AC0-4282-9535-98503F1F6146}"/>
              </a:ext>
            </a:extLst>
          </p:cNvPr>
          <p:cNvSpPr/>
          <p:nvPr/>
        </p:nvSpPr>
        <p:spPr>
          <a:xfrm>
            <a:off x="152400" y="1268413"/>
            <a:ext cx="11049000" cy="4370387"/>
          </a:xfrm>
          <a:prstGeom prst="roundRect">
            <a:avLst/>
          </a:prstGeom>
          <a:blipFill>
            <a:blip r:embed="rId2"/>
            <a:tile tx="0" ty="0" sx="100000" sy="100000" flip="none" algn="tl"/>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185F2BD-B8DD-47AC-AAE7-BF7D73EC971E}"/>
              </a:ext>
            </a:extLst>
          </p:cNvPr>
          <p:cNvGrpSpPr/>
          <p:nvPr/>
        </p:nvGrpSpPr>
        <p:grpSpPr>
          <a:xfrm>
            <a:off x="4726266" y="3392783"/>
            <a:ext cx="1895533" cy="1971843"/>
            <a:chOff x="3849982" y="2352565"/>
            <a:chExt cx="1571625" cy="1990725"/>
          </a:xfrm>
        </p:grpSpPr>
        <p:grpSp>
          <p:nvGrpSpPr>
            <p:cNvPr id="5" name="Group 4">
              <a:extLst>
                <a:ext uri="{FF2B5EF4-FFF2-40B4-BE49-F238E27FC236}">
                  <a16:creationId xmlns:a16="http://schemas.microsoft.com/office/drawing/2014/main" id="{AC19CCEE-9006-4C17-B7EB-71D118792F9D}"/>
                </a:ext>
              </a:extLst>
            </p:cNvPr>
            <p:cNvGrpSpPr/>
            <p:nvPr/>
          </p:nvGrpSpPr>
          <p:grpSpPr>
            <a:xfrm rot="21241712">
              <a:off x="3849982" y="2352565"/>
              <a:ext cx="1571625" cy="1990725"/>
              <a:chOff x="0" y="0"/>
              <a:chExt cx="1571625" cy="1990725"/>
            </a:xfrm>
            <a:solidFill>
              <a:schemeClr val="accent6">
                <a:lumMod val="75000"/>
              </a:schemeClr>
            </a:solidFill>
            <a:effectLst>
              <a:outerShdw blurRad="76200" dist="101600" dir="2400000" algn="tl" rotWithShape="0">
                <a:prstClr val="black">
                  <a:alpha val="43000"/>
                </a:prstClr>
              </a:outerShdw>
            </a:effectLst>
          </p:grpSpPr>
          <p:sp>
            <p:nvSpPr>
              <p:cNvPr id="7" name="Folded Corner 45">
                <a:extLst>
                  <a:ext uri="{FF2B5EF4-FFF2-40B4-BE49-F238E27FC236}">
                    <a16:creationId xmlns:a16="http://schemas.microsoft.com/office/drawing/2014/main" id="{5F6798E6-AA7A-4685-9AC3-400C8FE480B4}"/>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Oval 7">
                <a:extLst>
                  <a:ext uri="{FF2B5EF4-FFF2-40B4-BE49-F238E27FC236}">
                    <a16:creationId xmlns:a16="http://schemas.microsoft.com/office/drawing/2014/main" id="{1F57FF41-90B5-4969-ADCD-672D3A58479C}"/>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 name="TextBox 5">
              <a:extLst>
                <a:ext uri="{FF2B5EF4-FFF2-40B4-BE49-F238E27FC236}">
                  <a16:creationId xmlns:a16="http://schemas.microsoft.com/office/drawing/2014/main" id="{1214D74A-AC0D-4136-B68C-EBCD2CFEA4CC}"/>
                </a:ext>
              </a:extLst>
            </p:cNvPr>
            <p:cNvSpPr txBox="1"/>
            <p:nvPr/>
          </p:nvSpPr>
          <p:spPr>
            <a:xfrm rot="21272482">
              <a:off x="3861943" y="3037111"/>
              <a:ext cx="1559664" cy="600164"/>
            </a:xfrm>
            <a:prstGeom prst="rect">
              <a:avLst/>
            </a:prstGeom>
            <a:noFill/>
          </p:spPr>
          <p:txBody>
            <a:bodyPr wrap="square" rtlCol="0">
              <a:spAutoFit/>
            </a:bodyPr>
            <a:lstStyle/>
            <a:p>
              <a:pPr marL="171450" indent="-171450">
                <a:buFont typeface="Wingdings" panose="05000000000000000000" pitchFamily="2" charset="2"/>
                <a:buChar char=""/>
              </a:pPr>
              <a:r>
                <a:rPr lang="en-US" sz="1100" dirty="0"/>
                <a:t>share passwords</a:t>
              </a:r>
            </a:p>
            <a:p>
              <a:pPr marL="171450" indent="-171450">
                <a:buFont typeface="Wingdings" panose="05000000000000000000" pitchFamily="2" charset="2"/>
                <a:buChar char=""/>
              </a:pPr>
              <a:endParaRPr lang="en-US" sz="1100" dirty="0"/>
            </a:p>
            <a:p>
              <a:pPr marL="171450" indent="-171450">
                <a:buFont typeface="Wingdings" panose="05000000000000000000" pitchFamily="2" charset="2"/>
                <a:buChar char=""/>
              </a:pPr>
              <a:endParaRPr lang="en-US" sz="1100" dirty="0"/>
            </a:p>
          </p:txBody>
        </p:sp>
      </p:grpSp>
      <p:grpSp>
        <p:nvGrpSpPr>
          <p:cNvPr id="9" name="Group 8">
            <a:extLst>
              <a:ext uri="{FF2B5EF4-FFF2-40B4-BE49-F238E27FC236}">
                <a16:creationId xmlns:a16="http://schemas.microsoft.com/office/drawing/2014/main" id="{B9C1AE56-B25F-4636-8C6D-82EDDD61E1DC}"/>
              </a:ext>
            </a:extLst>
          </p:cNvPr>
          <p:cNvGrpSpPr/>
          <p:nvPr/>
        </p:nvGrpSpPr>
        <p:grpSpPr>
          <a:xfrm>
            <a:off x="4751276" y="3382048"/>
            <a:ext cx="1895533" cy="1971843"/>
            <a:chOff x="3786187" y="1576388"/>
            <a:chExt cx="1571625" cy="1990725"/>
          </a:xfrm>
        </p:grpSpPr>
        <p:grpSp>
          <p:nvGrpSpPr>
            <p:cNvPr id="10" name="Group 9">
              <a:extLst>
                <a:ext uri="{FF2B5EF4-FFF2-40B4-BE49-F238E27FC236}">
                  <a16:creationId xmlns:a16="http://schemas.microsoft.com/office/drawing/2014/main" id="{2BD830CD-E506-4380-8FF9-FEC79A6C3BE3}"/>
                </a:ext>
              </a:extLst>
            </p:cNvPr>
            <p:cNvGrpSpPr/>
            <p:nvPr/>
          </p:nvGrpSpPr>
          <p:grpSpPr>
            <a:xfrm>
              <a:off x="3786187" y="1576388"/>
              <a:ext cx="1571625" cy="1990725"/>
              <a:chOff x="0" y="0"/>
              <a:chExt cx="1571625" cy="1990725"/>
            </a:xfrm>
            <a:solidFill>
              <a:schemeClr val="accent2"/>
            </a:solidFill>
            <a:effectLst>
              <a:outerShdw blurRad="76200" dist="101600" dir="2400000" algn="tl" rotWithShape="0">
                <a:prstClr val="black">
                  <a:alpha val="43000"/>
                </a:prstClr>
              </a:outerShdw>
            </a:effectLst>
          </p:grpSpPr>
          <p:sp>
            <p:nvSpPr>
              <p:cNvPr id="12" name="Folded Corner 51">
                <a:extLst>
                  <a:ext uri="{FF2B5EF4-FFF2-40B4-BE49-F238E27FC236}">
                    <a16:creationId xmlns:a16="http://schemas.microsoft.com/office/drawing/2014/main" id="{F4D8BA1C-3BE5-45B0-95DB-494B7C6393D7}"/>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Oval 12">
                <a:extLst>
                  <a:ext uri="{FF2B5EF4-FFF2-40B4-BE49-F238E27FC236}">
                    <a16:creationId xmlns:a16="http://schemas.microsoft.com/office/drawing/2014/main" id="{63440C2E-5587-4BCC-9EDF-98DE881E3935}"/>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1" name="TextBox 10">
              <a:extLst>
                <a:ext uri="{FF2B5EF4-FFF2-40B4-BE49-F238E27FC236}">
                  <a16:creationId xmlns:a16="http://schemas.microsoft.com/office/drawing/2014/main" id="{258D8004-1898-43A6-926B-BBF238BCCA07}"/>
                </a:ext>
              </a:extLst>
            </p:cNvPr>
            <p:cNvSpPr txBox="1"/>
            <p:nvPr/>
          </p:nvSpPr>
          <p:spPr>
            <a:xfrm>
              <a:off x="3955311" y="1829534"/>
              <a:ext cx="1270923" cy="1277273"/>
            </a:xfrm>
            <a:prstGeom prst="rect">
              <a:avLst/>
            </a:prstGeom>
            <a:noFill/>
          </p:spPr>
          <p:txBody>
            <a:bodyPr wrap="square" rtlCol="0">
              <a:spAutoFit/>
            </a:bodyPr>
            <a:lstStyle/>
            <a:p>
              <a:pPr marL="171450" indent="-171450">
                <a:buFont typeface="Wingdings" panose="05000000000000000000" pitchFamily="2" charset="2"/>
                <a:buChar char=""/>
              </a:pPr>
              <a:r>
                <a:rPr lang="en-US" sz="1100" dirty="0"/>
                <a:t>work with another person’ credentials</a:t>
              </a:r>
            </a:p>
            <a:p>
              <a:pPr marL="171450" indent="-171450">
                <a:buFont typeface="Wingdings" panose="05000000000000000000" pitchFamily="2" charset="2"/>
                <a:buChar char=""/>
              </a:pPr>
              <a:r>
                <a:rPr lang="en-US" sz="1100" dirty="0"/>
                <a:t>allow other person to work with your</a:t>
              </a:r>
            </a:p>
            <a:p>
              <a:r>
                <a:rPr lang="en-US" sz="1100" dirty="0"/>
                <a:t>    credentials</a:t>
              </a:r>
            </a:p>
          </p:txBody>
        </p:sp>
      </p:grpSp>
      <p:grpSp>
        <p:nvGrpSpPr>
          <p:cNvPr id="14" name="Group 13">
            <a:extLst>
              <a:ext uri="{FF2B5EF4-FFF2-40B4-BE49-F238E27FC236}">
                <a16:creationId xmlns:a16="http://schemas.microsoft.com/office/drawing/2014/main" id="{9AA5688A-BC58-4B5E-A778-5BC39A638266}"/>
              </a:ext>
            </a:extLst>
          </p:cNvPr>
          <p:cNvGrpSpPr/>
          <p:nvPr/>
        </p:nvGrpSpPr>
        <p:grpSpPr>
          <a:xfrm rot="20969666">
            <a:off x="4710467" y="3431269"/>
            <a:ext cx="1895533" cy="1885853"/>
            <a:chOff x="3811880" y="2317557"/>
            <a:chExt cx="1571625" cy="1903912"/>
          </a:xfrm>
        </p:grpSpPr>
        <p:grpSp>
          <p:nvGrpSpPr>
            <p:cNvPr id="15" name="Group 14">
              <a:extLst>
                <a:ext uri="{FF2B5EF4-FFF2-40B4-BE49-F238E27FC236}">
                  <a16:creationId xmlns:a16="http://schemas.microsoft.com/office/drawing/2014/main" id="{9ACC839B-DBB6-4ACB-838C-9670F2F79466}"/>
                </a:ext>
              </a:extLst>
            </p:cNvPr>
            <p:cNvGrpSpPr/>
            <p:nvPr/>
          </p:nvGrpSpPr>
          <p:grpSpPr>
            <a:xfrm>
              <a:off x="3811880" y="2317557"/>
              <a:ext cx="1571625" cy="1903912"/>
              <a:chOff x="-19051" y="0"/>
              <a:chExt cx="1571625" cy="1903912"/>
            </a:xfrm>
            <a:solidFill>
              <a:schemeClr val="accent6">
                <a:lumMod val="75000"/>
              </a:schemeClr>
            </a:solidFill>
            <a:effectLst>
              <a:outerShdw blurRad="76200" dist="101600" dir="2400000" algn="tl" rotWithShape="0">
                <a:prstClr val="black">
                  <a:alpha val="43000"/>
                </a:prstClr>
              </a:outerShdw>
            </a:effectLst>
          </p:grpSpPr>
          <p:sp>
            <p:nvSpPr>
              <p:cNvPr id="17" name="Folded Corner 48">
                <a:extLst>
                  <a:ext uri="{FF2B5EF4-FFF2-40B4-BE49-F238E27FC236}">
                    <a16:creationId xmlns:a16="http://schemas.microsoft.com/office/drawing/2014/main" id="{7656D9F0-7537-4568-AD3A-2F2965ECE6A5}"/>
                  </a:ext>
                </a:extLst>
              </p:cNvPr>
              <p:cNvSpPr/>
              <p:nvPr/>
            </p:nvSpPr>
            <p:spPr>
              <a:xfrm>
                <a:off x="-19051" y="8437"/>
                <a:ext cx="1571625" cy="1895475"/>
              </a:xfrm>
              <a:prstGeom prst="foldedCorner">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Oval 17">
                <a:extLst>
                  <a:ext uri="{FF2B5EF4-FFF2-40B4-BE49-F238E27FC236}">
                    <a16:creationId xmlns:a16="http://schemas.microsoft.com/office/drawing/2014/main" id="{368119D6-D175-4EF8-8892-9FEA7EE03EFD}"/>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6" name="TextBox 15">
              <a:extLst>
                <a:ext uri="{FF2B5EF4-FFF2-40B4-BE49-F238E27FC236}">
                  <a16:creationId xmlns:a16="http://schemas.microsoft.com/office/drawing/2014/main" id="{A108A2AC-08E7-4B46-BEC3-C92B7945BF5D}"/>
                </a:ext>
              </a:extLst>
            </p:cNvPr>
            <p:cNvSpPr txBox="1"/>
            <p:nvPr/>
          </p:nvSpPr>
          <p:spPr>
            <a:xfrm>
              <a:off x="3869474" y="2560304"/>
              <a:ext cx="1457438" cy="600164"/>
            </a:xfrm>
            <a:prstGeom prst="rect">
              <a:avLst/>
            </a:prstGeom>
            <a:noFill/>
          </p:spPr>
          <p:txBody>
            <a:bodyPr wrap="square" rtlCol="0">
              <a:spAutoFit/>
            </a:bodyPr>
            <a:lstStyle/>
            <a:p>
              <a:pPr marL="285750" indent="-285750">
                <a:buFont typeface="Wingdings" panose="05000000000000000000" pitchFamily="2" charset="2"/>
                <a:buChar char=""/>
              </a:pPr>
              <a:r>
                <a:rPr lang="en-US" sz="1100" dirty="0"/>
                <a:t>install any software on your own</a:t>
              </a:r>
            </a:p>
          </p:txBody>
        </p:sp>
      </p:grpSp>
      <p:grpSp>
        <p:nvGrpSpPr>
          <p:cNvPr id="19" name="Group 18">
            <a:extLst>
              <a:ext uri="{FF2B5EF4-FFF2-40B4-BE49-F238E27FC236}">
                <a16:creationId xmlns:a16="http://schemas.microsoft.com/office/drawing/2014/main" id="{868334CD-A10E-47E8-9D0E-B3A1C75FF107}"/>
              </a:ext>
            </a:extLst>
          </p:cNvPr>
          <p:cNvGrpSpPr/>
          <p:nvPr/>
        </p:nvGrpSpPr>
        <p:grpSpPr>
          <a:xfrm rot="562700">
            <a:off x="4570886" y="3239929"/>
            <a:ext cx="1895533" cy="1971843"/>
            <a:chOff x="5568957" y="1685925"/>
            <a:chExt cx="1571625" cy="1990725"/>
          </a:xfrm>
        </p:grpSpPr>
        <p:grpSp>
          <p:nvGrpSpPr>
            <p:cNvPr id="20" name="Group 19">
              <a:extLst>
                <a:ext uri="{FF2B5EF4-FFF2-40B4-BE49-F238E27FC236}">
                  <a16:creationId xmlns:a16="http://schemas.microsoft.com/office/drawing/2014/main" id="{9BCA4826-C282-4316-983A-829C50BC5458}"/>
                </a:ext>
              </a:extLst>
            </p:cNvPr>
            <p:cNvGrpSpPr/>
            <p:nvPr/>
          </p:nvGrpSpPr>
          <p:grpSpPr>
            <a:xfrm>
              <a:off x="5568957" y="1685925"/>
              <a:ext cx="1571625" cy="1990725"/>
              <a:chOff x="0" y="0"/>
              <a:chExt cx="1571625" cy="1990725"/>
            </a:xfrm>
            <a:solidFill>
              <a:srgbClr val="FFC000"/>
            </a:solidFill>
            <a:effectLst>
              <a:outerShdw blurRad="76200" dist="101600" dir="2400000" algn="tl" rotWithShape="0">
                <a:prstClr val="black">
                  <a:alpha val="43000"/>
                </a:prstClr>
              </a:outerShdw>
            </a:effectLst>
          </p:grpSpPr>
          <p:sp>
            <p:nvSpPr>
              <p:cNvPr id="22" name="Folded Corner 54">
                <a:extLst>
                  <a:ext uri="{FF2B5EF4-FFF2-40B4-BE49-F238E27FC236}">
                    <a16:creationId xmlns:a16="http://schemas.microsoft.com/office/drawing/2014/main" id="{0B42C062-8D58-4BB0-9997-6CD0517CE54C}"/>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Oval 22">
                <a:extLst>
                  <a:ext uri="{FF2B5EF4-FFF2-40B4-BE49-F238E27FC236}">
                    <a16:creationId xmlns:a16="http://schemas.microsoft.com/office/drawing/2014/main" id="{45510E0B-F0EF-4186-B0E0-0B9C229889FD}"/>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1" name="TextBox 20">
              <a:extLst>
                <a:ext uri="{FF2B5EF4-FFF2-40B4-BE49-F238E27FC236}">
                  <a16:creationId xmlns:a16="http://schemas.microsoft.com/office/drawing/2014/main" id="{597608F6-6563-47E3-ACB3-F7852CBDFF1A}"/>
                </a:ext>
              </a:extLst>
            </p:cNvPr>
            <p:cNvSpPr txBox="1"/>
            <p:nvPr/>
          </p:nvSpPr>
          <p:spPr>
            <a:xfrm rot="21424449">
              <a:off x="5740295" y="2020806"/>
              <a:ext cx="1190847" cy="1277273"/>
            </a:xfrm>
            <a:prstGeom prst="rect">
              <a:avLst/>
            </a:prstGeom>
            <a:noFill/>
          </p:spPr>
          <p:txBody>
            <a:bodyPr wrap="square" rtlCol="0">
              <a:spAutoFit/>
            </a:bodyPr>
            <a:lstStyle/>
            <a:p>
              <a:pPr marL="171450" indent="-171450">
                <a:buFont typeface="Wingdings" panose="05000000000000000000" pitchFamily="2" charset="2"/>
                <a:buChar char=""/>
              </a:pPr>
              <a:r>
                <a:rPr lang="en-US" sz="1100" dirty="0"/>
                <a:t>use any internet based email or</a:t>
              </a:r>
            </a:p>
            <a:p>
              <a:r>
                <a:rPr lang="en-US" sz="1100" dirty="0"/>
                <a:t>collaboration tools to send/receive or</a:t>
              </a:r>
            </a:p>
            <a:p>
              <a:r>
                <a:rPr lang="en-US" sz="1100" dirty="0"/>
                <a:t>process SR data</a:t>
              </a:r>
            </a:p>
          </p:txBody>
        </p:sp>
      </p:grpSp>
      <p:grpSp>
        <p:nvGrpSpPr>
          <p:cNvPr id="24" name="Group 23">
            <a:extLst>
              <a:ext uri="{FF2B5EF4-FFF2-40B4-BE49-F238E27FC236}">
                <a16:creationId xmlns:a16="http://schemas.microsoft.com/office/drawing/2014/main" id="{F66FAC6B-D9AF-4276-97D6-DCA0E227383F}"/>
              </a:ext>
            </a:extLst>
          </p:cNvPr>
          <p:cNvGrpSpPr/>
          <p:nvPr/>
        </p:nvGrpSpPr>
        <p:grpSpPr>
          <a:xfrm>
            <a:off x="4695778" y="3469133"/>
            <a:ext cx="1895534" cy="1971843"/>
            <a:chOff x="5763842" y="1719373"/>
            <a:chExt cx="1571626" cy="1990725"/>
          </a:xfrm>
        </p:grpSpPr>
        <p:grpSp>
          <p:nvGrpSpPr>
            <p:cNvPr id="25" name="Group 24">
              <a:extLst>
                <a:ext uri="{FF2B5EF4-FFF2-40B4-BE49-F238E27FC236}">
                  <a16:creationId xmlns:a16="http://schemas.microsoft.com/office/drawing/2014/main" id="{CB4F88F9-3FE5-4CBA-9C5C-BD52F81B5543}"/>
                </a:ext>
              </a:extLst>
            </p:cNvPr>
            <p:cNvGrpSpPr/>
            <p:nvPr/>
          </p:nvGrpSpPr>
          <p:grpSpPr>
            <a:xfrm>
              <a:off x="5763843" y="1719373"/>
              <a:ext cx="1571625" cy="1990725"/>
              <a:chOff x="0" y="0"/>
              <a:chExt cx="1571625" cy="1990725"/>
            </a:xfrm>
            <a:solidFill>
              <a:srgbClr val="EB5715"/>
            </a:solidFill>
            <a:effectLst>
              <a:outerShdw blurRad="76200" dist="101600" dir="2400000" algn="tl" rotWithShape="0">
                <a:prstClr val="black">
                  <a:alpha val="43000"/>
                </a:prstClr>
              </a:outerShdw>
            </a:effectLst>
          </p:grpSpPr>
          <p:sp>
            <p:nvSpPr>
              <p:cNvPr id="27" name="Folded Corner 57">
                <a:extLst>
                  <a:ext uri="{FF2B5EF4-FFF2-40B4-BE49-F238E27FC236}">
                    <a16:creationId xmlns:a16="http://schemas.microsoft.com/office/drawing/2014/main" id="{35A516B2-13AE-4898-A66D-F3673B287D6C}"/>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Oval 27">
                <a:extLst>
                  <a:ext uri="{FF2B5EF4-FFF2-40B4-BE49-F238E27FC236}">
                    <a16:creationId xmlns:a16="http://schemas.microsoft.com/office/drawing/2014/main" id="{E587D709-2349-46D2-B422-05E08CF14F71}"/>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26" name="TextBox 25">
              <a:extLst>
                <a:ext uri="{FF2B5EF4-FFF2-40B4-BE49-F238E27FC236}">
                  <a16:creationId xmlns:a16="http://schemas.microsoft.com/office/drawing/2014/main" id="{D835417D-8C1C-41C9-B218-B46C3AE6F2AA}"/>
                </a:ext>
              </a:extLst>
            </p:cNvPr>
            <p:cNvSpPr txBox="1"/>
            <p:nvPr/>
          </p:nvSpPr>
          <p:spPr>
            <a:xfrm>
              <a:off x="5763842" y="2168091"/>
              <a:ext cx="1571625" cy="769441"/>
            </a:xfrm>
            <a:prstGeom prst="rect">
              <a:avLst/>
            </a:prstGeom>
            <a:noFill/>
          </p:spPr>
          <p:txBody>
            <a:bodyPr wrap="square" rtlCol="0">
              <a:spAutoFit/>
            </a:bodyPr>
            <a:lstStyle/>
            <a:p>
              <a:pPr marL="171450" indent="-171450">
                <a:buFont typeface="Wingdings" panose="05000000000000000000" pitchFamily="2" charset="2"/>
                <a:buChar char="ý"/>
              </a:pPr>
              <a:r>
                <a:rPr lang="en-US" sz="1100" dirty="0"/>
                <a:t>play music/video/games on SRVW/SR workplace</a:t>
              </a:r>
            </a:p>
          </p:txBody>
        </p:sp>
      </p:grpSp>
      <p:grpSp>
        <p:nvGrpSpPr>
          <p:cNvPr id="29" name="Group 28">
            <a:extLst>
              <a:ext uri="{FF2B5EF4-FFF2-40B4-BE49-F238E27FC236}">
                <a16:creationId xmlns:a16="http://schemas.microsoft.com/office/drawing/2014/main" id="{CD126743-0438-4BDD-BD03-2BBB3A0B1C7D}"/>
              </a:ext>
            </a:extLst>
          </p:cNvPr>
          <p:cNvGrpSpPr/>
          <p:nvPr/>
        </p:nvGrpSpPr>
        <p:grpSpPr>
          <a:xfrm>
            <a:off x="4751275" y="3516757"/>
            <a:ext cx="1895533" cy="1971843"/>
            <a:chOff x="5286432" y="1591114"/>
            <a:chExt cx="1571625" cy="1990725"/>
          </a:xfrm>
        </p:grpSpPr>
        <p:grpSp>
          <p:nvGrpSpPr>
            <p:cNvPr id="30" name="Group 29">
              <a:extLst>
                <a:ext uri="{FF2B5EF4-FFF2-40B4-BE49-F238E27FC236}">
                  <a16:creationId xmlns:a16="http://schemas.microsoft.com/office/drawing/2014/main" id="{DF633A28-060C-429E-B23F-837246432C0E}"/>
                </a:ext>
              </a:extLst>
            </p:cNvPr>
            <p:cNvGrpSpPr/>
            <p:nvPr/>
          </p:nvGrpSpPr>
          <p:grpSpPr>
            <a:xfrm>
              <a:off x="5286432" y="1591114"/>
              <a:ext cx="1571625" cy="1990725"/>
              <a:chOff x="0" y="0"/>
              <a:chExt cx="1571625" cy="1990725"/>
            </a:xfrm>
            <a:solidFill>
              <a:srgbClr val="F18859"/>
            </a:solidFill>
            <a:effectLst>
              <a:outerShdw blurRad="76200" dist="101600" dir="2400000" algn="tl" rotWithShape="0">
                <a:prstClr val="black">
                  <a:alpha val="43000"/>
                </a:prstClr>
              </a:outerShdw>
            </a:effectLst>
          </p:grpSpPr>
          <p:sp>
            <p:nvSpPr>
              <p:cNvPr id="32" name="Folded Corner 60">
                <a:extLst>
                  <a:ext uri="{FF2B5EF4-FFF2-40B4-BE49-F238E27FC236}">
                    <a16:creationId xmlns:a16="http://schemas.microsoft.com/office/drawing/2014/main" id="{26AD4FFF-45AF-442F-8E80-6BB992E679AB}"/>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Oval 32">
                <a:extLst>
                  <a:ext uri="{FF2B5EF4-FFF2-40B4-BE49-F238E27FC236}">
                    <a16:creationId xmlns:a16="http://schemas.microsoft.com/office/drawing/2014/main" id="{00992F68-87C7-42D8-B072-F6EEEF8BAF4D}"/>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1" name="TextBox 30">
              <a:extLst>
                <a:ext uri="{FF2B5EF4-FFF2-40B4-BE49-F238E27FC236}">
                  <a16:creationId xmlns:a16="http://schemas.microsoft.com/office/drawing/2014/main" id="{9BBDC99D-F462-4D19-8B18-FBD185C2D5CC}"/>
                </a:ext>
              </a:extLst>
            </p:cNvPr>
            <p:cNvSpPr txBox="1"/>
            <p:nvPr/>
          </p:nvSpPr>
          <p:spPr>
            <a:xfrm>
              <a:off x="5315039" y="2030819"/>
              <a:ext cx="1543017" cy="769441"/>
            </a:xfrm>
            <a:prstGeom prst="rect">
              <a:avLst/>
            </a:prstGeom>
            <a:noFill/>
          </p:spPr>
          <p:txBody>
            <a:bodyPr wrap="square" rtlCol="0">
              <a:spAutoFit/>
            </a:bodyPr>
            <a:lstStyle/>
            <a:p>
              <a:pPr marL="171450" indent="-171450">
                <a:buFont typeface="Wingdings" panose="05000000000000000000" pitchFamily="2" charset="2"/>
                <a:buChar char="ý"/>
              </a:pPr>
              <a:r>
                <a:rPr lang="en-US" sz="1100" dirty="0"/>
                <a:t>change hardware/software</a:t>
              </a:r>
            </a:p>
            <a:p>
              <a:r>
                <a:rPr lang="en-US" sz="1100" dirty="0"/>
                <a:t>     configuration of SR  </a:t>
              </a:r>
            </a:p>
            <a:p>
              <a:r>
                <a:rPr lang="en-US" sz="1100" dirty="0"/>
                <a:t>     workplace machines</a:t>
              </a:r>
            </a:p>
          </p:txBody>
        </p:sp>
      </p:grpSp>
      <p:grpSp>
        <p:nvGrpSpPr>
          <p:cNvPr id="34" name="Group 33">
            <a:extLst>
              <a:ext uri="{FF2B5EF4-FFF2-40B4-BE49-F238E27FC236}">
                <a16:creationId xmlns:a16="http://schemas.microsoft.com/office/drawing/2014/main" id="{0640702F-E9A1-4612-8569-B9ED0CF50106}"/>
              </a:ext>
            </a:extLst>
          </p:cNvPr>
          <p:cNvGrpSpPr/>
          <p:nvPr/>
        </p:nvGrpSpPr>
        <p:grpSpPr>
          <a:xfrm>
            <a:off x="4732246" y="3425270"/>
            <a:ext cx="1895533" cy="1971843"/>
            <a:chOff x="6691322" y="1467426"/>
            <a:chExt cx="1571625" cy="1990725"/>
          </a:xfrm>
        </p:grpSpPr>
        <p:grpSp>
          <p:nvGrpSpPr>
            <p:cNvPr id="35" name="Group 34">
              <a:extLst>
                <a:ext uri="{FF2B5EF4-FFF2-40B4-BE49-F238E27FC236}">
                  <a16:creationId xmlns:a16="http://schemas.microsoft.com/office/drawing/2014/main" id="{950852F5-2A55-4CB8-A05D-289433F2919F}"/>
                </a:ext>
              </a:extLst>
            </p:cNvPr>
            <p:cNvGrpSpPr/>
            <p:nvPr/>
          </p:nvGrpSpPr>
          <p:grpSpPr>
            <a:xfrm>
              <a:off x="6691322" y="1467426"/>
              <a:ext cx="1571625" cy="1990725"/>
              <a:chOff x="0" y="0"/>
              <a:chExt cx="1571625" cy="1990725"/>
            </a:xfrm>
            <a:solidFill>
              <a:srgbClr val="DA68C4"/>
            </a:solidFill>
            <a:effectLst>
              <a:outerShdw blurRad="76200" dist="101600" dir="2400000" algn="tl" rotWithShape="0">
                <a:prstClr val="black">
                  <a:alpha val="43000"/>
                </a:prstClr>
              </a:outerShdw>
            </a:effectLst>
          </p:grpSpPr>
          <p:sp>
            <p:nvSpPr>
              <p:cNvPr id="37" name="Folded Corner 65">
                <a:extLst>
                  <a:ext uri="{FF2B5EF4-FFF2-40B4-BE49-F238E27FC236}">
                    <a16:creationId xmlns:a16="http://schemas.microsoft.com/office/drawing/2014/main" id="{8184E8FA-EB5D-41F2-B6AA-8AD1105AB09C}"/>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ý"/>
                </a:pPr>
                <a:endParaRPr lang="en-US" sz="1100" dirty="0">
                  <a:solidFill>
                    <a:schemeClr val="tx1"/>
                  </a:solidFill>
                </a:endParaRPr>
              </a:p>
            </p:txBody>
          </p:sp>
          <p:sp>
            <p:nvSpPr>
              <p:cNvPr id="38" name="Oval 37">
                <a:extLst>
                  <a:ext uri="{FF2B5EF4-FFF2-40B4-BE49-F238E27FC236}">
                    <a16:creationId xmlns:a16="http://schemas.microsoft.com/office/drawing/2014/main" id="{35DA7DA2-4A42-4FE5-A7E5-43DE3F56D021}"/>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6" name="TextBox 35">
              <a:extLst>
                <a:ext uri="{FF2B5EF4-FFF2-40B4-BE49-F238E27FC236}">
                  <a16:creationId xmlns:a16="http://schemas.microsoft.com/office/drawing/2014/main" id="{D14E56F6-9F24-4CA9-B997-FADBF2A59EB8}"/>
                </a:ext>
              </a:extLst>
            </p:cNvPr>
            <p:cNvSpPr txBox="1"/>
            <p:nvPr/>
          </p:nvSpPr>
          <p:spPr>
            <a:xfrm>
              <a:off x="6759778" y="1786983"/>
              <a:ext cx="1427292" cy="769441"/>
            </a:xfrm>
            <a:prstGeom prst="rect">
              <a:avLst/>
            </a:prstGeom>
            <a:noFill/>
          </p:spPr>
          <p:txBody>
            <a:bodyPr wrap="square" rtlCol="0">
              <a:spAutoFit/>
            </a:bodyPr>
            <a:lstStyle/>
            <a:p>
              <a:pPr marL="171450" indent="-171450">
                <a:buFont typeface="Wingdings" panose="05000000000000000000" pitchFamily="2" charset="2"/>
                <a:buChar char="ý"/>
              </a:pPr>
              <a:r>
                <a:rPr lang="en-US" sz="1100" dirty="0"/>
                <a:t>take any work related documents</a:t>
              </a:r>
            </a:p>
            <a:p>
              <a:r>
                <a:rPr lang="en-US" sz="1100" dirty="0"/>
                <a:t>outside SR ODC area</a:t>
              </a:r>
            </a:p>
            <a:p>
              <a:endParaRPr lang="en-US" sz="1100" dirty="0"/>
            </a:p>
          </p:txBody>
        </p:sp>
      </p:grpSp>
      <p:grpSp>
        <p:nvGrpSpPr>
          <p:cNvPr id="39" name="Group 38">
            <a:extLst>
              <a:ext uri="{FF2B5EF4-FFF2-40B4-BE49-F238E27FC236}">
                <a16:creationId xmlns:a16="http://schemas.microsoft.com/office/drawing/2014/main" id="{5CBABFCD-3CC0-4058-9D2D-09EF0A8C753E}"/>
              </a:ext>
            </a:extLst>
          </p:cNvPr>
          <p:cNvGrpSpPr/>
          <p:nvPr/>
        </p:nvGrpSpPr>
        <p:grpSpPr>
          <a:xfrm>
            <a:off x="4751274" y="3520520"/>
            <a:ext cx="1895533" cy="1971843"/>
            <a:chOff x="3786187" y="1576388"/>
            <a:chExt cx="1571625" cy="1990725"/>
          </a:xfrm>
        </p:grpSpPr>
        <p:grpSp>
          <p:nvGrpSpPr>
            <p:cNvPr id="40" name="Group 39">
              <a:extLst>
                <a:ext uri="{FF2B5EF4-FFF2-40B4-BE49-F238E27FC236}">
                  <a16:creationId xmlns:a16="http://schemas.microsoft.com/office/drawing/2014/main" id="{B8D25875-EB21-4261-B9D6-EEA1B540D476}"/>
                </a:ext>
              </a:extLst>
            </p:cNvPr>
            <p:cNvGrpSpPr/>
            <p:nvPr/>
          </p:nvGrpSpPr>
          <p:grpSpPr>
            <a:xfrm>
              <a:off x="3786187" y="1576388"/>
              <a:ext cx="1571625" cy="1990725"/>
              <a:chOff x="0" y="0"/>
              <a:chExt cx="1571625" cy="1990725"/>
            </a:xfrm>
            <a:solidFill>
              <a:srgbClr val="FF0000"/>
            </a:solidFill>
            <a:effectLst>
              <a:outerShdw blurRad="76200" dist="101600" dir="2400000" algn="tl" rotWithShape="0">
                <a:prstClr val="black">
                  <a:alpha val="43000"/>
                </a:prstClr>
              </a:outerShdw>
            </a:effectLst>
          </p:grpSpPr>
          <p:sp>
            <p:nvSpPr>
              <p:cNvPr id="42" name="Folded Corner 70">
                <a:extLst>
                  <a:ext uri="{FF2B5EF4-FFF2-40B4-BE49-F238E27FC236}">
                    <a16:creationId xmlns:a16="http://schemas.microsoft.com/office/drawing/2014/main" id="{A025893D-16A7-438D-8112-ADD80FBC1B19}"/>
                  </a:ext>
                </a:extLst>
              </p:cNvPr>
              <p:cNvSpPr/>
              <p:nvPr/>
            </p:nvSpPr>
            <p:spPr>
              <a:xfrm>
                <a:off x="0" y="95250"/>
                <a:ext cx="1571625" cy="1895475"/>
              </a:xfrm>
              <a:prstGeom prst="foldedCorner">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Oval 42">
                <a:extLst>
                  <a:ext uri="{FF2B5EF4-FFF2-40B4-BE49-F238E27FC236}">
                    <a16:creationId xmlns:a16="http://schemas.microsoft.com/office/drawing/2014/main" id="{4BA30A3D-BD45-4925-B2D7-84686A21CE43}"/>
                  </a:ext>
                </a:extLst>
              </p:cNvPr>
              <p:cNvSpPr/>
              <p:nvPr/>
            </p:nvSpPr>
            <p:spPr>
              <a:xfrm>
                <a:off x="628650" y="0"/>
                <a:ext cx="276225" cy="219075"/>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1" name="TextBox 40">
              <a:extLst>
                <a:ext uri="{FF2B5EF4-FFF2-40B4-BE49-F238E27FC236}">
                  <a16:creationId xmlns:a16="http://schemas.microsoft.com/office/drawing/2014/main" id="{CF34D0D7-B0AB-47FF-8F7E-3308856459E5}"/>
                </a:ext>
              </a:extLst>
            </p:cNvPr>
            <p:cNvSpPr txBox="1"/>
            <p:nvPr/>
          </p:nvSpPr>
          <p:spPr>
            <a:xfrm>
              <a:off x="4044116" y="1977656"/>
              <a:ext cx="1006349" cy="800219"/>
            </a:xfrm>
            <a:prstGeom prst="rect">
              <a:avLst/>
            </a:prstGeom>
            <a:noFill/>
          </p:spPr>
          <p:txBody>
            <a:bodyPr wrap="square" rtlCol="0">
              <a:spAutoFit/>
            </a:bodyPr>
            <a:lstStyle/>
            <a:p>
              <a:pPr algn="ctr"/>
              <a:r>
                <a:rPr lang="en-US" dirty="0">
                  <a:latin typeface="Comic Sans MS" panose="030F0702030302020204" pitchFamily="66" charset="0"/>
                </a:rPr>
                <a:t>DON’T</a:t>
              </a:r>
            </a:p>
            <a:p>
              <a:pPr algn="ctr"/>
              <a:r>
                <a:rPr lang="en-US" sz="2800" dirty="0">
                  <a:latin typeface="Comic Sans MS" panose="030F0702030302020204" pitchFamily="66" charset="0"/>
                </a:rPr>
                <a:t>X</a:t>
              </a:r>
            </a:p>
          </p:txBody>
        </p:sp>
      </p:grpSp>
    </p:spTree>
    <p:extLst>
      <p:ext uri="{BB962C8B-B14F-4D97-AF65-F5344CB8AC3E}">
        <p14:creationId xmlns:p14="http://schemas.microsoft.com/office/powerpoint/2010/main" val="407644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01394 4.07407E-6 L -0.17799 4.07407E-6 C -0.26406 4.07407E-6 -0.36979 -0.07871 -0.36979 -0.14213 L -0.36979 -0.28473 " pathEditMode="relative" rAng="0" ptsTypes="AAAA">
                                      <p:cBhvr>
                                        <p:cTn id="6" dur="2000" fill="hold"/>
                                        <p:tgtEl>
                                          <p:spTgt spid="4"/>
                                        </p:tgtEl>
                                        <p:attrNameLst>
                                          <p:attrName>ppt_x</p:attrName>
                                          <p:attrName>ppt_y</p:attrName>
                                        </p:attrNameLst>
                                      </p:cBhvr>
                                      <p:rCtr x="-19193" y="-1423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08333E-6 4.44444E-6 C -0.03998 -0.00255 -0.03659 -0.00093 -0.06107 -0.00718 C -0.0724 -0.01505 -0.08815 -0.01783 -0.10052 -0.02153 C -0.12656 -0.02987 -0.15248 -0.0345 -0.17917 -0.03889 C -0.18216 -0.05371 -0.17031 -0.05162 -0.16302 -0.05811 C -0.15768 -0.06274 -0.153 -0.07037 -0.14688 -0.07269 C -0.14909 -0.08889 -0.14623 -0.08195 -0.15716 -0.0919 C -0.16823 -0.10232 -0.17565 -0.12176 -0.18633 -0.13287 C -0.18802 -0.13936 -0.19024 -0.14491 -0.19219 -0.15209 C -0.19128 -0.15834 -0.1918 -0.16598 -0.18946 -0.17084 C -0.18711 -0.17524 -0.1819 -0.18172 -0.1819 -0.18149 C -0.17643 -0.20487 -0.18008 -0.21644 -0.19063 -0.23311 C -0.19492 -0.2507 -0.18841 -0.22987 -0.19649 -0.24144 C -0.20352 -0.25209 -0.20248 -0.25301 -0.20248 -0.26459 " pathEditMode="relative" rAng="0" ptsTypes="AAAAAAAAAAAAAA">
                                      <p:cBhvr>
                                        <p:cTn id="10" dur="2000" fill="hold"/>
                                        <p:tgtEl>
                                          <p:spTgt spid="9"/>
                                        </p:tgtEl>
                                        <p:attrNameLst>
                                          <p:attrName>ppt_x</p:attrName>
                                          <p:attrName>ppt_y</p:attrName>
                                        </p:attrNameLst>
                                      </p:cBhvr>
                                      <p:rCtr x="-10130" y="-1324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5E-6 -1.48148E-6 L -0.01614 -0.28102 " pathEditMode="relative" rAng="0" ptsTypes="AA">
                                      <p:cBhvr>
                                        <p:cTn id="14" dur="2000" fill="hold"/>
                                        <p:tgtEl>
                                          <p:spTgt spid="14"/>
                                        </p:tgtEl>
                                        <p:attrNameLst>
                                          <p:attrName>ppt_x</p:attrName>
                                          <p:attrName>ppt_y</p:attrName>
                                        </p:attrNameLst>
                                      </p:cBhvr>
                                      <p:rCtr x="-807" y="-14051"/>
                                    </p:animMotion>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02291 -0.13287 L 0.07448 0.08311 C 0.0961 0.13287 0.1181 0.15301 0.13672 0.14352 C 0.15756 0.13241 0.16849 0.0919 0.17071 0.03149 L 0.18334 -0.24606 " pathEditMode="relative" rAng="20580000" ptsTypes="AAAAA">
                                      <p:cBhvr>
                                        <p:cTn id="18" dur="2000" fill="hold"/>
                                        <p:tgtEl>
                                          <p:spTgt spid="19"/>
                                        </p:tgtEl>
                                        <p:attrNameLst>
                                          <p:attrName>ppt_x</p:attrName>
                                          <p:attrName>ppt_y</p:attrName>
                                        </p:attrNameLst>
                                      </p:cBhvr>
                                      <p:rCtr x="13164" y="10949"/>
                                    </p:animMotion>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nodeType="clickEffect">
                                  <p:stCondLst>
                                    <p:cond delay="0"/>
                                  </p:stCondLst>
                                  <p:childTnLst>
                                    <p:animMotion origin="layout" path="M -6.25E-7 2.96296E-6 L 0.18711 2.96296E-6 C 0.27096 2.96296E-6 0.37435 -0.07523 0.37435 -0.13565 L 0.37435 -0.26829 " pathEditMode="relative" rAng="0" ptsTypes="AAAA">
                                      <p:cBhvr>
                                        <p:cTn id="22" dur="2000" fill="hold"/>
                                        <p:tgtEl>
                                          <p:spTgt spid="24"/>
                                        </p:tgtEl>
                                        <p:attrNameLst>
                                          <p:attrName>ppt_x</p:attrName>
                                          <p:attrName>ppt_y</p:attrName>
                                        </p:attrNameLst>
                                      </p:cBhvr>
                                      <p:rCtr x="18711" y="-1342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08333E-6 -1.48148E-6 L -0.36979 -0.01018 " pathEditMode="relative" rAng="0" ptsTypes="AA">
                                      <p:cBhvr>
                                        <p:cTn id="26" dur="2000" fill="hold"/>
                                        <p:tgtEl>
                                          <p:spTgt spid="29"/>
                                        </p:tgtEl>
                                        <p:attrNameLst>
                                          <p:attrName>ppt_x</p:attrName>
                                          <p:attrName>ppt_y</p:attrName>
                                        </p:attrNameLst>
                                      </p:cBhvr>
                                      <p:rCtr x="-18490" y="-509"/>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4.58333E-6 2.96296E-6 L 0.33606 -0.01852 " pathEditMode="relative" rAng="0" ptsTypes="AA">
                                      <p:cBhvr>
                                        <p:cTn id="30" dur="2000" fill="hold"/>
                                        <p:tgtEl>
                                          <p:spTgt spid="34"/>
                                        </p:tgtEl>
                                        <p:attrNameLst>
                                          <p:attrName>ppt_x</p:attrName>
                                          <p:attrName>ppt_y</p:attrName>
                                        </p:attrNameLst>
                                      </p:cBhvr>
                                      <p:rCtr x="16797"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3598355" y="349514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Leads &amp; Team introduction</a:t>
            </a:r>
          </a:p>
        </p:txBody>
      </p:sp>
      <p:sp>
        <p:nvSpPr>
          <p:cNvPr id="33" name="Oval 20">
            <a:extLst>
              <a:ext uri="{FF2B5EF4-FFF2-40B4-BE49-F238E27FC236}">
                <a16:creationId xmlns:a16="http://schemas.microsoft.com/office/drawing/2014/main" id="{704A5916-FAB5-47B8-ADED-506C29D2DF88}"/>
              </a:ext>
            </a:extLst>
          </p:cNvPr>
          <p:cNvSpPr/>
          <p:nvPr/>
        </p:nvSpPr>
        <p:spPr>
          <a:xfrm>
            <a:off x="1219200" y="3611793"/>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Applications</a:t>
            </a:r>
          </a:p>
        </p:txBody>
      </p:sp>
      <p:sp>
        <p:nvSpPr>
          <p:cNvPr id="34" name="Oval 20">
            <a:extLst>
              <a:ext uri="{FF2B5EF4-FFF2-40B4-BE49-F238E27FC236}">
                <a16:creationId xmlns:a16="http://schemas.microsoft.com/office/drawing/2014/main" id="{0D21AC2C-CF64-42E1-B0AE-5249CB6E94BE}"/>
              </a:ext>
            </a:extLst>
          </p:cNvPr>
          <p:cNvSpPr/>
          <p:nvPr/>
        </p:nvSpPr>
        <p:spPr>
          <a:xfrm>
            <a:off x="6076697" y="350496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Do’s &amp; Dont’s</a:t>
            </a:r>
          </a:p>
        </p:txBody>
      </p:sp>
      <p:sp>
        <p:nvSpPr>
          <p:cNvPr id="35" name="Oval 20">
            <a:extLst>
              <a:ext uri="{FF2B5EF4-FFF2-40B4-BE49-F238E27FC236}">
                <a16:creationId xmlns:a16="http://schemas.microsoft.com/office/drawing/2014/main" id="{3A7202CE-8F1F-4E00-8DB0-CE0947B673F9}"/>
              </a:ext>
            </a:extLst>
          </p:cNvPr>
          <p:cNvSpPr/>
          <p:nvPr/>
        </p:nvSpPr>
        <p:spPr>
          <a:xfrm>
            <a:off x="6329681" y="130946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6009550" y="137160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Client Relationship</a:t>
            </a:r>
          </a:p>
        </p:txBody>
      </p:sp>
      <p:sp>
        <p:nvSpPr>
          <p:cNvPr id="38" name="Rectangle 37">
            <a:extLst>
              <a:ext uri="{FF2B5EF4-FFF2-40B4-BE49-F238E27FC236}">
                <a16:creationId xmlns:a16="http://schemas.microsoft.com/office/drawing/2014/main" id="{C3F142A6-2127-4062-B5F7-48CA59C26E16}"/>
              </a:ext>
            </a:extLst>
          </p:cNvPr>
          <p:cNvSpPr/>
          <p:nvPr/>
        </p:nvSpPr>
        <p:spPr>
          <a:xfrm>
            <a:off x="8415911"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8415911"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5" name="Oval 20">
            <a:extLst>
              <a:ext uri="{FF2B5EF4-FFF2-40B4-BE49-F238E27FC236}">
                <a16:creationId xmlns:a16="http://schemas.microsoft.com/office/drawing/2014/main" id="{B9C1934A-9D89-49D7-AB25-D257D7E1A638}"/>
              </a:ext>
            </a:extLst>
          </p:cNvPr>
          <p:cNvSpPr/>
          <p:nvPr/>
        </p:nvSpPr>
        <p:spPr>
          <a:xfrm>
            <a:off x="8415910" y="134982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Contract Overview</a:t>
            </a:r>
          </a:p>
        </p:txBody>
      </p:sp>
      <p:sp>
        <p:nvSpPr>
          <p:cNvPr id="22" name="Oval 20">
            <a:extLst>
              <a:ext uri="{FF2B5EF4-FFF2-40B4-BE49-F238E27FC236}">
                <a16:creationId xmlns:a16="http://schemas.microsoft.com/office/drawing/2014/main" id="{2B476105-C71E-4913-8F7A-4485203F4C30}"/>
              </a:ext>
            </a:extLst>
          </p:cNvPr>
          <p:cNvSpPr/>
          <p:nvPr/>
        </p:nvSpPr>
        <p:spPr>
          <a:xfrm>
            <a:off x="8515097" y="350520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75000"/>
              <a:lumOff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Onboarding</a:t>
            </a:r>
          </a:p>
        </p:txBody>
      </p:sp>
      <p:sp>
        <p:nvSpPr>
          <p:cNvPr id="12" name="Oval 20">
            <a:extLst>
              <a:ext uri="{FF2B5EF4-FFF2-40B4-BE49-F238E27FC236}">
                <a16:creationId xmlns:a16="http://schemas.microsoft.com/office/drawing/2014/main" id="{01B2ED88-9993-403F-BC95-0BC6BB81E3C4}"/>
              </a:ext>
            </a:extLst>
          </p:cNvPr>
          <p:cNvSpPr/>
          <p:nvPr/>
        </p:nvSpPr>
        <p:spPr>
          <a:xfrm>
            <a:off x="1187158" y="13598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KT Plan overivew</a:t>
            </a:r>
          </a:p>
        </p:txBody>
      </p:sp>
      <p:sp>
        <p:nvSpPr>
          <p:cNvPr id="13" name="Oval 20">
            <a:extLst>
              <a:ext uri="{FF2B5EF4-FFF2-40B4-BE49-F238E27FC236}">
                <a16:creationId xmlns:a16="http://schemas.microsoft.com/office/drawing/2014/main" id="{6C9F8C51-B989-4D46-A50B-54665FEF3692}"/>
              </a:ext>
            </a:extLst>
          </p:cNvPr>
          <p:cNvSpPr/>
          <p:nvPr/>
        </p:nvSpPr>
        <p:spPr>
          <a:xfrm>
            <a:off x="3598354" y="135989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About Client</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80">
                                          <p:stCondLst>
                                            <p:cond delay="0"/>
                                          </p:stCondLst>
                                        </p:cTn>
                                        <p:tgtEl>
                                          <p:spTgt spid="13"/>
                                        </p:tgtEl>
                                      </p:cBhvr>
                                    </p:animEffect>
                                    <p:anim calcmode="lin" valueType="num">
                                      <p:cBhvr>
                                        <p:cTn id="2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0" dur="26">
                                          <p:stCondLst>
                                            <p:cond delay="650"/>
                                          </p:stCondLst>
                                        </p:cTn>
                                        <p:tgtEl>
                                          <p:spTgt spid="13"/>
                                        </p:tgtEl>
                                      </p:cBhvr>
                                      <p:to x="100000" y="60000"/>
                                    </p:animScale>
                                    <p:animScale>
                                      <p:cBhvr>
                                        <p:cTn id="31" dur="166" decel="50000">
                                          <p:stCondLst>
                                            <p:cond delay="676"/>
                                          </p:stCondLst>
                                        </p:cTn>
                                        <p:tgtEl>
                                          <p:spTgt spid="13"/>
                                        </p:tgtEl>
                                      </p:cBhvr>
                                      <p:to x="100000" y="100000"/>
                                    </p:animScale>
                                    <p:animScale>
                                      <p:cBhvr>
                                        <p:cTn id="32" dur="26">
                                          <p:stCondLst>
                                            <p:cond delay="1312"/>
                                          </p:stCondLst>
                                        </p:cTn>
                                        <p:tgtEl>
                                          <p:spTgt spid="13"/>
                                        </p:tgtEl>
                                      </p:cBhvr>
                                      <p:to x="100000" y="80000"/>
                                    </p:animScale>
                                    <p:animScale>
                                      <p:cBhvr>
                                        <p:cTn id="33" dur="166" decel="50000">
                                          <p:stCondLst>
                                            <p:cond delay="1338"/>
                                          </p:stCondLst>
                                        </p:cTn>
                                        <p:tgtEl>
                                          <p:spTgt spid="13"/>
                                        </p:tgtEl>
                                      </p:cBhvr>
                                      <p:to x="100000" y="100000"/>
                                    </p:animScale>
                                    <p:animScale>
                                      <p:cBhvr>
                                        <p:cTn id="34" dur="26">
                                          <p:stCondLst>
                                            <p:cond delay="1642"/>
                                          </p:stCondLst>
                                        </p:cTn>
                                        <p:tgtEl>
                                          <p:spTgt spid="13"/>
                                        </p:tgtEl>
                                      </p:cBhvr>
                                      <p:to x="100000" y="90000"/>
                                    </p:animScale>
                                    <p:animScale>
                                      <p:cBhvr>
                                        <p:cTn id="35" dur="166" decel="50000">
                                          <p:stCondLst>
                                            <p:cond delay="1668"/>
                                          </p:stCondLst>
                                        </p:cTn>
                                        <p:tgtEl>
                                          <p:spTgt spid="13"/>
                                        </p:tgtEl>
                                      </p:cBhvr>
                                      <p:to x="100000" y="100000"/>
                                    </p:animScale>
                                    <p:animScale>
                                      <p:cBhvr>
                                        <p:cTn id="36" dur="26">
                                          <p:stCondLst>
                                            <p:cond delay="1808"/>
                                          </p:stCondLst>
                                        </p:cTn>
                                        <p:tgtEl>
                                          <p:spTgt spid="13"/>
                                        </p:tgtEl>
                                      </p:cBhvr>
                                      <p:to x="100000" y="95000"/>
                                    </p:animScale>
                                    <p:animScale>
                                      <p:cBhvr>
                                        <p:cTn id="37" dur="166" decel="50000">
                                          <p:stCondLst>
                                            <p:cond delay="1834"/>
                                          </p:stCondLst>
                                        </p:cTn>
                                        <p:tgtEl>
                                          <p:spTgt spid="13"/>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down)">
                                      <p:cBhvr>
                                        <p:cTn id="41" dur="580">
                                          <p:stCondLst>
                                            <p:cond delay="0"/>
                                          </p:stCondLst>
                                        </p:cTn>
                                        <p:tgtEl>
                                          <p:spTgt spid="36"/>
                                        </p:tgtEl>
                                      </p:cBhvr>
                                    </p:animEffect>
                                    <p:anim calcmode="lin" valueType="num">
                                      <p:cBhvr>
                                        <p:cTn id="4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7" dur="26">
                                          <p:stCondLst>
                                            <p:cond delay="650"/>
                                          </p:stCondLst>
                                        </p:cTn>
                                        <p:tgtEl>
                                          <p:spTgt spid="36"/>
                                        </p:tgtEl>
                                      </p:cBhvr>
                                      <p:to x="100000" y="60000"/>
                                    </p:animScale>
                                    <p:animScale>
                                      <p:cBhvr>
                                        <p:cTn id="48" dur="166" decel="50000">
                                          <p:stCondLst>
                                            <p:cond delay="676"/>
                                          </p:stCondLst>
                                        </p:cTn>
                                        <p:tgtEl>
                                          <p:spTgt spid="36"/>
                                        </p:tgtEl>
                                      </p:cBhvr>
                                      <p:to x="100000" y="100000"/>
                                    </p:animScale>
                                    <p:animScale>
                                      <p:cBhvr>
                                        <p:cTn id="49" dur="26">
                                          <p:stCondLst>
                                            <p:cond delay="1312"/>
                                          </p:stCondLst>
                                        </p:cTn>
                                        <p:tgtEl>
                                          <p:spTgt spid="36"/>
                                        </p:tgtEl>
                                      </p:cBhvr>
                                      <p:to x="100000" y="80000"/>
                                    </p:animScale>
                                    <p:animScale>
                                      <p:cBhvr>
                                        <p:cTn id="50" dur="166" decel="50000">
                                          <p:stCondLst>
                                            <p:cond delay="1338"/>
                                          </p:stCondLst>
                                        </p:cTn>
                                        <p:tgtEl>
                                          <p:spTgt spid="36"/>
                                        </p:tgtEl>
                                      </p:cBhvr>
                                      <p:to x="100000" y="100000"/>
                                    </p:animScale>
                                    <p:animScale>
                                      <p:cBhvr>
                                        <p:cTn id="51" dur="26">
                                          <p:stCondLst>
                                            <p:cond delay="1642"/>
                                          </p:stCondLst>
                                        </p:cTn>
                                        <p:tgtEl>
                                          <p:spTgt spid="36"/>
                                        </p:tgtEl>
                                      </p:cBhvr>
                                      <p:to x="100000" y="90000"/>
                                    </p:animScale>
                                    <p:animScale>
                                      <p:cBhvr>
                                        <p:cTn id="52" dur="166" decel="50000">
                                          <p:stCondLst>
                                            <p:cond delay="1668"/>
                                          </p:stCondLst>
                                        </p:cTn>
                                        <p:tgtEl>
                                          <p:spTgt spid="36"/>
                                        </p:tgtEl>
                                      </p:cBhvr>
                                      <p:to x="100000" y="100000"/>
                                    </p:animScale>
                                    <p:animScale>
                                      <p:cBhvr>
                                        <p:cTn id="53" dur="26">
                                          <p:stCondLst>
                                            <p:cond delay="1808"/>
                                          </p:stCondLst>
                                        </p:cTn>
                                        <p:tgtEl>
                                          <p:spTgt spid="36"/>
                                        </p:tgtEl>
                                      </p:cBhvr>
                                      <p:to x="100000" y="95000"/>
                                    </p:animScale>
                                    <p:animScale>
                                      <p:cBhvr>
                                        <p:cTn id="54" dur="166" decel="50000">
                                          <p:stCondLst>
                                            <p:cond delay="1834"/>
                                          </p:stCondLst>
                                        </p:cTn>
                                        <p:tgtEl>
                                          <p:spTgt spid="36"/>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80">
                                          <p:stCondLst>
                                            <p:cond delay="0"/>
                                          </p:stCondLst>
                                        </p:cTn>
                                        <p:tgtEl>
                                          <p:spTgt spid="15"/>
                                        </p:tgtEl>
                                      </p:cBhvr>
                                    </p:animEffect>
                                    <p:anim calcmode="lin" valueType="num">
                                      <p:cBhvr>
                                        <p:cTn id="59"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4" dur="26">
                                          <p:stCondLst>
                                            <p:cond delay="650"/>
                                          </p:stCondLst>
                                        </p:cTn>
                                        <p:tgtEl>
                                          <p:spTgt spid="15"/>
                                        </p:tgtEl>
                                      </p:cBhvr>
                                      <p:to x="100000" y="60000"/>
                                    </p:animScale>
                                    <p:animScale>
                                      <p:cBhvr>
                                        <p:cTn id="65" dur="166" decel="50000">
                                          <p:stCondLst>
                                            <p:cond delay="676"/>
                                          </p:stCondLst>
                                        </p:cTn>
                                        <p:tgtEl>
                                          <p:spTgt spid="15"/>
                                        </p:tgtEl>
                                      </p:cBhvr>
                                      <p:to x="100000" y="100000"/>
                                    </p:animScale>
                                    <p:animScale>
                                      <p:cBhvr>
                                        <p:cTn id="66" dur="26">
                                          <p:stCondLst>
                                            <p:cond delay="1312"/>
                                          </p:stCondLst>
                                        </p:cTn>
                                        <p:tgtEl>
                                          <p:spTgt spid="15"/>
                                        </p:tgtEl>
                                      </p:cBhvr>
                                      <p:to x="100000" y="80000"/>
                                    </p:animScale>
                                    <p:animScale>
                                      <p:cBhvr>
                                        <p:cTn id="67" dur="166" decel="50000">
                                          <p:stCondLst>
                                            <p:cond delay="1338"/>
                                          </p:stCondLst>
                                        </p:cTn>
                                        <p:tgtEl>
                                          <p:spTgt spid="15"/>
                                        </p:tgtEl>
                                      </p:cBhvr>
                                      <p:to x="100000" y="100000"/>
                                    </p:animScale>
                                    <p:animScale>
                                      <p:cBhvr>
                                        <p:cTn id="68" dur="26">
                                          <p:stCondLst>
                                            <p:cond delay="1642"/>
                                          </p:stCondLst>
                                        </p:cTn>
                                        <p:tgtEl>
                                          <p:spTgt spid="15"/>
                                        </p:tgtEl>
                                      </p:cBhvr>
                                      <p:to x="100000" y="90000"/>
                                    </p:animScale>
                                    <p:animScale>
                                      <p:cBhvr>
                                        <p:cTn id="69" dur="166" decel="50000">
                                          <p:stCondLst>
                                            <p:cond delay="1668"/>
                                          </p:stCondLst>
                                        </p:cTn>
                                        <p:tgtEl>
                                          <p:spTgt spid="15"/>
                                        </p:tgtEl>
                                      </p:cBhvr>
                                      <p:to x="100000" y="100000"/>
                                    </p:animScale>
                                    <p:animScale>
                                      <p:cBhvr>
                                        <p:cTn id="70" dur="26">
                                          <p:stCondLst>
                                            <p:cond delay="1808"/>
                                          </p:stCondLst>
                                        </p:cTn>
                                        <p:tgtEl>
                                          <p:spTgt spid="15"/>
                                        </p:tgtEl>
                                      </p:cBhvr>
                                      <p:to x="100000" y="95000"/>
                                    </p:animScale>
                                    <p:animScale>
                                      <p:cBhvr>
                                        <p:cTn id="71" dur="166" decel="50000">
                                          <p:stCondLst>
                                            <p:cond delay="1834"/>
                                          </p:stCondLst>
                                        </p:cTn>
                                        <p:tgtEl>
                                          <p:spTgt spid="15"/>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down)">
                                      <p:cBhvr>
                                        <p:cTn id="75" dur="580">
                                          <p:stCondLst>
                                            <p:cond delay="0"/>
                                          </p:stCondLst>
                                        </p:cTn>
                                        <p:tgtEl>
                                          <p:spTgt spid="33"/>
                                        </p:tgtEl>
                                      </p:cBhvr>
                                    </p:animEffect>
                                    <p:anim calcmode="lin" valueType="num">
                                      <p:cBhvr>
                                        <p:cTn id="7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81" dur="26">
                                          <p:stCondLst>
                                            <p:cond delay="650"/>
                                          </p:stCondLst>
                                        </p:cTn>
                                        <p:tgtEl>
                                          <p:spTgt spid="33"/>
                                        </p:tgtEl>
                                      </p:cBhvr>
                                      <p:to x="100000" y="60000"/>
                                    </p:animScale>
                                    <p:animScale>
                                      <p:cBhvr>
                                        <p:cTn id="82" dur="166" decel="50000">
                                          <p:stCondLst>
                                            <p:cond delay="676"/>
                                          </p:stCondLst>
                                        </p:cTn>
                                        <p:tgtEl>
                                          <p:spTgt spid="33"/>
                                        </p:tgtEl>
                                      </p:cBhvr>
                                      <p:to x="100000" y="100000"/>
                                    </p:animScale>
                                    <p:animScale>
                                      <p:cBhvr>
                                        <p:cTn id="83" dur="26">
                                          <p:stCondLst>
                                            <p:cond delay="1312"/>
                                          </p:stCondLst>
                                        </p:cTn>
                                        <p:tgtEl>
                                          <p:spTgt spid="33"/>
                                        </p:tgtEl>
                                      </p:cBhvr>
                                      <p:to x="100000" y="80000"/>
                                    </p:animScale>
                                    <p:animScale>
                                      <p:cBhvr>
                                        <p:cTn id="84" dur="166" decel="50000">
                                          <p:stCondLst>
                                            <p:cond delay="1338"/>
                                          </p:stCondLst>
                                        </p:cTn>
                                        <p:tgtEl>
                                          <p:spTgt spid="33"/>
                                        </p:tgtEl>
                                      </p:cBhvr>
                                      <p:to x="100000" y="100000"/>
                                    </p:animScale>
                                    <p:animScale>
                                      <p:cBhvr>
                                        <p:cTn id="85" dur="26">
                                          <p:stCondLst>
                                            <p:cond delay="1642"/>
                                          </p:stCondLst>
                                        </p:cTn>
                                        <p:tgtEl>
                                          <p:spTgt spid="33"/>
                                        </p:tgtEl>
                                      </p:cBhvr>
                                      <p:to x="100000" y="90000"/>
                                    </p:animScale>
                                    <p:animScale>
                                      <p:cBhvr>
                                        <p:cTn id="86" dur="166" decel="50000">
                                          <p:stCondLst>
                                            <p:cond delay="1668"/>
                                          </p:stCondLst>
                                        </p:cTn>
                                        <p:tgtEl>
                                          <p:spTgt spid="33"/>
                                        </p:tgtEl>
                                      </p:cBhvr>
                                      <p:to x="100000" y="100000"/>
                                    </p:animScale>
                                    <p:animScale>
                                      <p:cBhvr>
                                        <p:cTn id="87" dur="26">
                                          <p:stCondLst>
                                            <p:cond delay="1808"/>
                                          </p:stCondLst>
                                        </p:cTn>
                                        <p:tgtEl>
                                          <p:spTgt spid="33"/>
                                        </p:tgtEl>
                                      </p:cBhvr>
                                      <p:to x="100000" y="95000"/>
                                    </p:animScale>
                                    <p:animScale>
                                      <p:cBhvr>
                                        <p:cTn id="88" dur="166" decel="50000">
                                          <p:stCondLst>
                                            <p:cond delay="1834"/>
                                          </p:stCondLst>
                                        </p:cTn>
                                        <p:tgtEl>
                                          <p:spTgt spid="33"/>
                                        </p:tgtEl>
                                      </p:cBhvr>
                                      <p:to x="100000" y="100000"/>
                                    </p:animScale>
                                  </p:childTnLst>
                                </p:cTn>
                              </p:par>
                            </p:childTnLst>
                          </p:cTn>
                        </p:par>
                        <p:par>
                          <p:cTn id="89" fill="hold">
                            <p:stCondLst>
                              <p:cond delay="10000"/>
                            </p:stCondLst>
                            <p:childTnLst>
                              <p:par>
                                <p:cTn id="90" presetID="26" presetClass="entr" presetSubtype="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7">
                                          <p:stCondLst>
                                            <p:cond delay="0"/>
                                          </p:stCondLst>
                                        </p:cTn>
                                        <p:tgtEl>
                                          <p:spTgt spid="32"/>
                                        </p:tgtEl>
                                      </p:cBhvr>
                                    </p:animEffect>
                                    <p:anim calcmode="lin" valueType="num">
                                      <p:cBhvr>
                                        <p:cTn id="93" dur="1594"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94" dur="581"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95" dur="581" tmFilter="0, 0; 0.125,0.2665; 0.25,0.4; 0.375,0.465; 0.5,0.5;  0.625,0.535; 0.75,0.6; 0.875,0.7335; 1,1">
                                          <p:stCondLst>
                                            <p:cond delay="581"/>
                                          </p:stCondLst>
                                        </p:cTn>
                                        <p:tgtEl>
                                          <p:spTgt spid="32"/>
                                        </p:tgtEl>
                                        <p:attrNameLst>
                                          <p:attrName>ppt_y</p:attrName>
                                        </p:attrNameLst>
                                      </p:cBhvr>
                                      <p:tavLst>
                                        <p:tav tm="0" fmla="#ppt_y-sin(pi*$)/9">
                                          <p:val>
                                            <p:fltVal val="0"/>
                                          </p:val>
                                        </p:tav>
                                        <p:tav tm="100000">
                                          <p:val>
                                            <p:fltVal val="1"/>
                                          </p:val>
                                        </p:tav>
                                      </p:tavLst>
                                    </p:anim>
                                    <p:anim calcmode="lin" valueType="num">
                                      <p:cBhvr>
                                        <p:cTn id="96" dur="290" tmFilter="0, 0; 0.125,0.2665; 0.25,0.4; 0.375,0.465; 0.5,0.5;  0.625,0.535; 0.75,0.6; 0.875,0.7335; 1,1">
                                          <p:stCondLst>
                                            <p:cond delay="1159"/>
                                          </p:stCondLst>
                                        </p:cTn>
                                        <p:tgtEl>
                                          <p:spTgt spid="32"/>
                                        </p:tgtEl>
                                        <p:attrNameLst>
                                          <p:attrName>ppt_y</p:attrName>
                                        </p:attrNameLst>
                                      </p:cBhvr>
                                      <p:tavLst>
                                        <p:tav tm="0" fmla="#ppt_y-sin(pi*$)/27">
                                          <p:val>
                                            <p:fltVal val="0"/>
                                          </p:val>
                                        </p:tav>
                                        <p:tav tm="100000">
                                          <p:val>
                                            <p:fltVal val="1"/>
                                          </p:val>
                                        </p:tav>
                                      </p:tavLst>
                                    </p:anim>
                                    <p:anim calcmode="lin" valueType="num">
                                      <p:cBhvr>
                                        <p:cTn id="97" dur="144" tmFilter="0, 0; 0.125,0.2665; 0.25,0.4; 0.375,0.465; 0.5,0.5;  0.625,0.535; 0.75,0.6; 0.875,0.7335; 1,1">
                                          <p:stCondLst>
                                            <p:cond delay="1449"/>
                                          </p:stCondLst>
                                        </p:cTn>
                                        <p:tgtEl>
                                          <p:spTgt spid="32"/>
                                        </p:tgtEl>
                                        <p:attrNameLst>
                                          <p:attrName>ppt_y</p:attrName>
                                        </p:attrNameLst>
                                      </p:cBhvr>
                                      <p:tavLst>
                                        <p:tav tm="0" fmla="#ppt_y-sin(pi*$)/81">
                                          <p:val>
                                            <p:fltVal val="0"/>
                                          </p:val>
                                        </p:tav>
                                        <p:tav tm="100000">
                                          <p:val>
                                            <p:fltVal val="1"/>
                                          </p:val>
                                        </p:tav>
                                      </p:tavLst>
                                    </p:anim>
                                    <p:animScale>
                                      <p:cBhvr>
                                        <p:cTn id="98" dur="23">
                                          <p:stCondLst>
                                            <p:cond delay="569"/>
                                          </p:stCondLst>
                                        </p:cTn>
                                        <p:tgtEl>
                                          <p:spTgt spid="32"/>
                                        </p:tgtEl>
                                      </p:cBhvr>
                                      <p:to x="100000" y="60000"/>
                                    </p:animScale>
                                    <p:animScale>
                                      <p:cBhvr>
                                        <p:cTn id="99" dur="145" decel="50000">
                                          <p:stCondLst>
                                            <p:cond delay="592"/>
                                          </p:stCondLst>
                                        </p:cTn>
                                        <p:tgtEl>
                                          <p:spTgt spid="32"/>
                                        </p:tgtEl>
                                      </p:cBhvr>
                                      <p:to x="100000" y="100000"/>
                                    </p:animScale>
                                    <p:animScale>
                                      <p:cBhvr>
                                        <p:cTn id="100" dur="23">
                                          <p:stCondLst>
                                            <p:cond delay="1148"/>
                                          </p:stCondLst>
                                        </p:cTn>
                                        <p:tgtEl>
                                          <p:spTgt spid="32"/>
                                        </p:tgtEl>
                                      </p:cBhvr>
                                      <p:to x="100000" y="80000"/>
                                    </p:animScale>
                                    <p:animScale>
                                      <p:cBhvr>
                                        <p:cTn id="101" dur="145" decel="50000">
                                          <p:stCondLst>
                                            <p:cond delay="1171"/>
                                          </p:stCondLst>
                                        </p:cTn>
                                        <p:tgtEl>
                                          <p:spTgt spid="32"/>
                                        </p:tgtEl>
                                      </p:cBhvr>
                                      <p:to x="100000" y="100000"/>
                                    </p:animScale>
                                    <p:animScale>
                                      <p:cBhvr>
                                        <p:cTn id="102" dur="23">
                                          <p:stCondLst>
                                            <p:cond delay="1437"/>
                                          </p:stCondLst>
                                        </p:cTn>
                                        <p:tgtEl>
                                          <p:spTgt spid="32"/>
                                        </p:tgtEl>
                                      </p:cBhvr>
                                      <p:to x="100000" y="90000"/>
                                    </p:animScale>
                                    <p:animScale>
                                      <p:cBhvr>
                                        <p:cTn id="103" dur="145" decel="50000">
                                          <p:stCondLst>
                                            <p:cond delay="1459"/>
                                          </p:stCondLst>
                                        </p:cTn>
                                        <p:tgtEl>
                                          <p:spTgt spid="32"/>
                                        </p:tgtEl>
                                      </p:cBhvr>
                                      <p:to x="100000" y="100000"/>
                                    </p:animScale>
                                    <p:animScale>
                                      <p:cBhvr>
                                        <p:cTn id="104" dur="23">
                                          <p:stCondLst>
                                            <p:cond delay="1582"/>
                                          </p:stCondLst>
                                        </p:cTn>
                                        <p:tgtEl>
                                          <p:spTgt spid="32"/>
                                        </p:tgtEl>
                                      </p:cBhvr>
                                      <p:to x="100000" y="95000"/>
                                    </p:animScale>
                                    <p:animScale>
                                      <p:cBhvr>
                                        <p:cTn id="105" dur="145" decel="50000">
                                          <p:stCondLst>
                                            <p:cond delay="1605"/>
                                          </p:stCondLst>
                                        </p:cTn>
                                        <p:tgtEl>
                                          <p:spTgt spid="32"/>
                                        </p:tgtEl>
                                      </p:cBhvr>
                                      <p:to x="100000" y="100000"/>
                                    </p:animScale>
                                  </p:childTnLst>
                                </p:cTn>
                              </p:par>
                            </p:childTnLst>
                          </p:cTn>
                        </p:par>
                        <p:par>
                          <p:cTn id="106" fill="hold">
                            <p:stCondLst>
                              <p:cond delay="11750"/>
                            </p:stCondLst>
                            <p:childTnLst>
                              <p:par>
                                <p:cTn id="107" presetID="26" presetClass="entr" presetSubtype="0" fill="hold" grpId="0" nodeType="after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wipe(down)">
                                      <p:cBhvr>
                                        <p:cTn id="109" dur="580">
                                          <p:stCondLst>
                                            <p:cond delay="0"/>
                                          </p:stCondLst>
                                        </p:cTn>
                                        <p:tgtEl>
                                          <p:spTgt spid="34"/>
                                        </p:tgtEl>
                                      </p:cBhvr>
                                    </p:animEffect>
                                    <p:anim calcmode="lin" valueType="num">
                                      <p:cBhvr>
                                        <p:cTn id="11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15" dur="26">
                                          <p:stCondLst>
                                            <p:cond delay="650"/>
                                          </p:stCondLst>
                                        </p:cTn>
                                        <p:tgtEl>
                                          <p:spTgt spid="34"/>
                                        </p:tgtEl>
                                      </p:cBhvr>
                                      <p:to x="100000" y="60000"/>
                                    </p:animScale>
                                    <p:animScale>
                                      <p:cBhvr>
                                        <p:cTn id="116" dur="166" decel="50000">
                                          <p:stCondLst>
                                            <p:cond delay="676"/>
                                          </p:stCondLst>
                                        </p:cTn>
                                        <p:tgtEl>
                                          <p:spTgt spid="34"/>
                                        </p:tgtEl>
                                      </p:cBhvr>
                                      <p:to x="100000" y="100000"/>
                                    </p:animScale>
                                    <p:animScale>
                                      <p:cBhvr>
                                        <p:cTn id="117" dur="26">
                                          <p:stCondLst>
                                            <p:cond delay="1312"/>
                                          </p:stCondLst>
                                        </p:cTn>
                                        <p:tgtEl>
                                          <p:spTgt spid="34"/>
                                        </p:tgtEl>
                                      </p:cBhvr>
                                      <p:to x="100000" y="80000"/>
                                    </p:animScale>
                                    <p:animScale>
                                      <p:cBhvr>
                                        <p:cTn id="118" dur="166" decel="50000">
                                          <p:stCondLst>
                                            <p:cond delay="1338"/>
                                          </p:stCondLst>
                                        </p:cTn>
                                        <p:tgtEl>
                                          <p:spTgt spid="34"/>
                                        </p:tgtEl>
                                      </p:cBhvr>
                                      <p:to x="100000" y="100000"/>
                                    </p:animScale>
                                    <p:animScale>
                                      <p:cBhvr>
                                        <p:cTn id="119" dur="26">
                                          <p:stCondLst>
                                            <p:cond delay="1642"/>
                                          </p:stCondLst>
                                        </p:cTn>
                                        <p:tgtEl>
                                          <p:spTgt spid="34"/>
                                        </p:tgtEl>
                                      </p:cBhvr>
                                      <p:to x="100000" y="90000"/>
                                    </p:animScale>
                                    <p:animScale>
                                      <p:cBhvr>
                                        <p:cTn id="120" dur="166" decel="50000">
                                          <p:stCondLst>
                                            <p:cond delay="1668"/>
                                          </p:stCondLst>
                                        </p:cTn>
                                        <p:tgtEl>
                                          <p:spTgt spid="34"/>
                                        </p:tgtEl>
                                      </p:cBhvr>
                                      <p:to x="100000" y="100000"/>
                                    </p:animScale>
                                    <p:animScale>
                                      <p:cBhvr>
                                        <p:cTn id="121" dur="26">
                                          <p:stCondLst>
                                            <p:cond delay="1808"/>
                                          </p:stCondLst>
                                        </p:cTn>
                                        <p:tgtEl>
                                          <p:spTgt spid="34"/>
                                        </p:tgtEl>
                                      </p:cBhvr>
                                      <p:to x="100000" y="95000"/>
                                    </p:animScale>
                                    <p:animScale>
                                      <p:cBhvr>
                                        <p:cTn id="122" dur="166" decel="50000">
                                          <p:stCondLst>
                                            <p:cond delay="1834"/>
                                          </p:stCondLst>
                                        </p:cTn>
                                        <p:tgtEl>
                                          <p:spTgt spid="34"/>
                                        </p:tgtEl>
                                      </p:cBhvr>
                                      <p:to x="100000" y="100000"/>
                                    </p:animScale>
                                  </p:childTnLst>
                                </p:cTn>
                              </p:par>
                            </p:childTnLst>
                          </p:cTn>
                        </p:par>
                        <p:par>
                          <p:cTn id="123" fill="hold">
                            <p:stCondLst>
                              <p:cond delay="13750"/>
                            </p:stCondLst>
                            <p:childTnLst>
                              <p:par>
                                <p:cTn id="124" presetID="26" presetClass="entr" presetSubtype="0" fill="hold" grpId="0" nodeType="after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wipe(down)">
                                      <p:cBhvr>
                                        <p:cTn id="126" dur="580">
                                          <p:stCondLst>
                                            <p:cond delay="0"/>
                                          </p:stCondLst>
                                        </p:cTn>
                                        <p:tgtEl>
                                          <p:spTgt spid="22"/>
                                        </p:tgtEl>
                                      </p:cBhvr>
                                    </p:animEffect>
                                    <p:anim calcmode="lin" valueType="num">
                                      <p:cBhvr>
                                        <p:cTn id="12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2" dur="26">
                                          <p:stCondLst>
                                            <p:cond delay="650"/>
                                          </p:stCondLst>
                                        </p:cTn>
                                        <p:tgtEl>
                                          <p:spTgt spid="22"/>
                                        </p:tgtEl>
                                      </p:cBhvr>
                                      <p:to x="100000" y="60000"/>
                                    </p:animScale>
                                    <p:animScale>
                                      <p:cBhvr>
                                        <p:cTn id="133" dur="166" decel="50000">
                                          <p:stCondLst>
                                            <p:cond delay="676"/>
                                          </p:stCondLst>
                                        </p:cTn>
                                        <p:tgtEl>
                                          <p:spTgt spid="22"/>
                                        </p:tgtEl>
                                      </p:cBhvr>
                                      <p:to x="100000" y="100000"/>
                                    </p:animScale>
                                    <p:animScale>
                                      <p:cBhvr>
                                        <p:cTn id="134" dur="26">
                                          <p:stCondLst>
                                            <p:cond delay="1312"/>
                                          </p:stCondLst>
                                        </p:cTn>
                                        <p:tgtEl>
                                          <p:spTgt spid="22"/>
                                        </p:tgtEl>
                                      </p:cBhvr>
                                      <p:to x="100000" y="80000"/>
                                    </p:animScale>
                                    <p:animScale>
                                      <p:cBhvr>
                                        <p:cTn id="135" dur="166" decel="50000">
                                          <p:stCondLst>
                                            <p:cond delay="1338"/>
                                          </p:stCondLst>
                                        </p:cTn>
                                        <p:tgtEl>
                                          <p:spTgt spid="22"/>
                                        </p:tgtEl>
                                      </p:cBhvr>
                                      <p:to x="100000" y="100000"/>
                                    </p:animScale>
                                    <p:animScale>
                                      <p:cBhvr>
                                        <p:cTn id="136" dur="26">
                                          <p:stCondLst>
                                            <p:cond delay="1642"/>
                                          </p:stCondLst>
                                        </p:cTn>
                                        <p:tgtEl>
                                          <p:spTgt spid="22"/>
                                        </p:tgtEl>
                                      </p:cBhvr>
                                      <p:to x="100000" y="90000"/>
                                    </p:animScale>
                                    <p:animScale>
                                      <p:cBhvr>
                                        <p:cTn id="137" dur="166" decel="50000">
                                          <p:stCondLst>
                                            <p:cond delay="1668"/>
                                          </p:stCondLst>
                                        </p:cTn>
                                        <p:tgtEl>
                                          <p:spTgt spid="22"/>
                                        </p:tgtEl>
                                      </p:cBhvr>
                                      <p:to x="100000" y="100000"/>
                                    </p:animScale>
                                    <p:animScale>
                                      <p:cBhvr>
                                        <p:cTn id="138" dur="26">
                                          <p:stCondLst>
                                            <p:cond delay="1808"/>
                                          </p:stCondLst>
                                        </p:cTn>
                                        <p:tgtEl>
                                          <p:spTgt spid="22"/>
                                        </p:tgtEl>
                                      </p:cBhvr>
                                      <p:to x="100000" y="95000"/>
                                    </p:animScale>
                                    <p:animScale>
                                      <p:cBhvr>
                                        <p:cTn id="139"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animBg="1"/>
      <p:bldP spid="15" grpId="0" animBg="1"/>
      <p:bldP spid="22"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37F4-C599-4D88-A9AE-AB8C3034A56C}"/>
              </a:ext>
            </a:extLst>
          </p:cNvPr>
          <p:cNvSpPr>
            <a:spLocks noGrp="1"/>
          </p:cNvSpPr>
          <p:nvPr>
            <p:ph type="title"/>
          </p:nvPr>
        </p:nvSpPr>
        <p:spPr/>
        <p:txBody>
          <a:bodyPr/>
          <a:lstStyle/>
          <a:p>
            <a:r>
              <a:rPr lang="en-US" dirty="0"/>
              <a:t>Onboarding</a:t>
            </a:r>
          </a:p>
        </p:txBody>
      </p:sp>
      <p:sp>
        <p:nvSpPr>
          <p:cNvPr id="3" name="TextBox 2">
            <a:extLst>
              <a:ext uri="{FF2B5EF4-FFF2-40B4-BE49-F238E27FC236}">
                <a16:creationId xmlns:a16="http://schemas.microsoft.com/office/drawing/2014/main" id="{FB52D442-F4B5-4D70-A7C4-8FCC4DA5C356}"/>
              </a:ext>
            </a:extLst>
          </p:cNvPr>
          <p:cNvSpPr txBox="1"/>
          <p:nvPr/>
        </p:nvSpPr>
        <p:spPr>
          <a:xfrm>
            <a:off x="407988" y="1268413"/>
            <a:ext cx="5434445"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Onboarding to Swiss Re system</a:t>
            </a:r>
          </a:p>
          <a:p>
            <a:pPr marL="285750" indent="-285750">
              <a:lnSpc>
                <a:spcPct val="150000"/>
              </a:lnSpc>
              <a:buFont typeface="Arial" panose="020B0604020202020204" pitchFamily="34" charset="0"/>
              <a:buChar char="•"/>
            </a:pPr>
            <a:r>
              <a:rPr lang="en-US" dirty="0"/>
              <a:t>Customer approval</a:t>
            </a:r>
          </a:p>
          <a:p>
            <a:pPr marL="285750" indent="-285750">
              <a:lnSpc>
                <a:spcPct val="150000"/>
              </a:lnSpc>
              <a:buFont typeface="Arial" panose="020B0604020202020204" pitchFamily="34" charset="0"/>
              <a:buChar char="•"/>
            </a:pPr>
            <a:r>
              <a:rPr lang="en-US" dirty="0"/>
              <a:t>NDA and Data confidentiality Agreement</a:t>
            </a:r>
          </a:p>
          <a:p>
            <a:pPr marL="285750" indent="-285750">
              <a:lnSpc>
                <a:spcPct val="150000"/>
              </a:lnSpc>
              <a:buFont typeface="Arial" panose="020B0604020202020204" pitchFamily="34" charset="0"/>
              <a:buChar char="•"/>
            </a:pPr>
            <a:r>
              <a:rPr lang="en-US" dirty="0"/>
              <a:t>Workstation</a:t>
            </a:r>
          </a:p>
          <a:p>
            <a:pPr marL="285750" indent="-285750">
              <a:lnSpc>
                <a:spcPct val="150000"/>
              </a:lnSpc>
              <a:buFont typeface="Arial" panose="020B0604020202020204" pitchFamily="34" charset="0"/>
              <a:buChar char="•"/>
            </a:pPr>
            <a:r>
              <a:rPr lang="en-US" dirty="0"/>
              <a:t>Desktop</a:t>
            </a:r>
          </a:p>
          <a:p>
            <a:pPr marL="285750" indent="-285750">
              <a:lnSpc>
                <a:spcPct val="150000"/>
              </a:lnSpc>
              <a:buFont typeface="Arial" panose="020B0604020202020204" pitchFamily="34" charset="0"/>
              <a:buChar char="•"/>
            </a:pPr>
            <a:r>
              <a:rPr lang="en-US" dirty="0"/>
              <a:t>RSA token</a:t>
            </a:r>
          </a:p>
        </p:txBody>
      </p:sp>
    </p:spTree>
    <p:extLst>
      <p:ext uri="{BB962C8B-B14F-4D97-AF65-F5344CB8AC3E}">
        <p14:creationId xmlns:p14="http://schemas.microsoft.com/office/powerpoint/2010/main" val="2305030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KT Plan overview</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26675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09E4261-66E3-4FA9-B1CA-E3120FD3AF96}"/>
              </a:ext>
            </a:extLst>
          </p:cNvPr>
          <p:cNvGraphicFramePr>
            <a:graphicFrameLocks noGrp="1"/>
          </p:cNvGraphicFramePr>
          <p:nvPr>
            <p:extLst>
              <p:ext uri="{D42A27DB-BD31-4B8C-83A1-F6EECF244321}">
                <p14:modId xmlns:p14="http://schemas.microsoft.com/office/powerpoint/2010/main" val="1379552389"/>
              </p:ext>
            </p:extLst>
          </p:nvPr>
        </p:nvGraphicFramePr>
        <p:xfrm>
          <a:off x="609600" y="762000"/>
          <a:ext cx="5181600" cy="5509845"/>
        </p:xfrm>
        <a:graphic>
          <a:graphicData uri="http://schemas.openxmlformats.org/drawingml/2006/table">
            <a:tbl>
              <a:tblPr>
                <a:tableStyleId>{5940675A-B579-460E-94D1-54222C63F5DA}</a:tableStyleId>
              </a:tblPr>
              <a:tblGrid>
                <a:gridCol w="327642">
                  <a:extLst>
                    <a:ext uri="{9D8B030D-6E8A-4147-A177-3AD203B41FA5}">
                      <a16:colId xmlns:a16="http://schemas.microsoft.com/office/drawing/2014/main" val="1372885260"/>
                    </a:ext>
                  </a:extLst>
                </a:gridCol>
                <a:gridCol w="1359109">
                  <a:extLst>
                    <a:ext uri="{9D8B030D-6E8A-4147-A177-3AD203B41FA5}">
                      <a16:colId xmlns:a16="http://schemas.microsoft.com/office/drawing/2014/main" val="4013551344"/>
                    </a:ext>
                  </a:extLst>
                </a:gridCol>
                <a:gridCol w="1674615">
                  <a:extLst>
                    <a:ext uri="{9D8B030D-6E8A-4147-A177-3AD203B41FA5}">
                      <a16:colId xmlns:a16="http://schemas.microsoft.com/office/drawing/2014/main" val="3563265226"/>
                    </a:ext>
                  </a:extLst>
                </a:gridCol>
                <a:gridCol w="910117">
                  <a:extLst>
                    <a:ext uri="{9D8B030D-6E8A-4147-A177-3AD203B41FA5}">
                      <a16:colId xmlns:a16="http://schemas.microsoft.com/office/drawing/2014/main" val="3092654824"/>
                    </a:ext>
                  </a:extLst>
                </a:gridCol>
                <a:gridCol w="910117">
                  <a:extLst>
                    <a:ext uri="{9D8B030D-6E8A-4147-A177-3AD203B41FA5}">
                      <a16:colId xmlns:a16="http://schemas.microsoft.com/office/drawing/2014/main" val="2021860652"/>
                    </a:ext>
                  </a:extLst>
                </a:gridCol>
              </a:tblGrid>
              <a:tr h="112448">
                <a:tc>
                  <a:txBody>
                    <a:bodyPr/>
                    <a:lstStyle/>
                    <a:p>
                      <a:pPr algn="ctr" fontAlgn="ctr"/>
                      <a:r>
                        <a:rPr lang="en-US" sz="1100" u="none" strike="noStrike" dirty="0">
                          <a:solidFill>
                            <a:schemeClr val="bg1"/>
                          </a:solidFill>
                          <a:effectLst/>
                        </a:rPr>
                        <a:t>S No.</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Topic</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Sub Topic</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Efforts (in Hours)</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Transitioned By</a:t>
                      </a:r>
                      <a:endParaRPr lang="en-US" sz="1100" b="1" i="0" u="none" strike="noStrike" dirty="0">
                        <a:solidFill>
                          <a:schemeClr val="bg1"/>
                        </a:solidFill>
                        <a:effectLst/>
                        <a:latin typeface="+mn-lt"/>
                      </a:endParaRPr>
                    </a:p>
                  </a:txBody>
                  <a:tcPr marL="6615" marR="6615" marT="6615" marB="0" anchor="ctr">
                    <a:solidFill>
                      <a:schemeClr val="accent2"/>
                    </a:solidFill>
                  </a:tcPr>
                </a:tc>
                <a:extLst>
                  <a:ext uri="{0D108BD9-81ED-4DB2-BD59-A6C34878D82A}">
                    <a16:rowId xmlns:a16="http://schemas.microsoft.com/office/drawing/2014/main" val="3515029667"/>
                  </a:ext>
                </a:extLst>
              </a:tr>
              <a:tr h="112448">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l" fontAlgn="b"/>
                      <a:r>
                        <a:rPr lang="en-US" sz="1050" u="none" strike="noStrike" dirty="0">
                          <a:effectLst/>
                        </a:rPr>
                        <a:t>Overview</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en-US" sz="1050" u="none" strike="noStrike" dirty="0">
                          <a:effectLst/>
                        </a:rPr>
                        <a:t>Swiss Re Overview</a:t>
                      </a:r>
                      <a:endParaRPr lang="en-US" sz="1050" b="0" i="0" u="none" strike="noStrike" dirty="0">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Jyoti</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2956180832"/>
                  </a:ext>
                </a:extLst>
              </a:tr>
              <a:tr h="211667">
                <a:tc>
                  <a:txBody>
                    <a:bodyPr/>
                    <a:lstStyle/>
                    <a:p>
                      <a:pPr algn="ctr" fontAlgn="t"/>
                      <a:r>
                        <a:rPr lang="en-US" sz="1100" u="none" strike="noStrike" dirty="0">
                          <a:effectLst/>
                        </a:rPr>
                        <a:t>2</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050" u="none" strike="noStrike" dirty="0">
                          <a:effectLst/>
                        </a:rPr>
                        <a:t>Contract highlights</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fr-FR" sz="1050" u="none" strike="noStrike">
                          <a:effectLst/>
                        </a:rPr>
                        <a:t>SLAs, L1.5 responsibilities, Audits etc</a:t>
                      </a:r>
                      <a:endParaRPr lang="fr-FR"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 </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 </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3334862769"/>
                  </a:ext>
                </a:extLst>
              </a:tr>
              <a:tr h="423333">
                <a:tc>
                  <a:txBody>
                    <a:bodyPr/>
                    <a:lstStyle/>
                    <a:p>
                      <a:pPr algn="ctr" fontAlgn="t"/>
                      <a:r>
                        <a:rPr lang="en-US" sz="1100" u="none" strike="noStrike" dirty="0">
                          <a:effectLst/>
                        </a:rPr>
                        <a:t>3</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050" u="none" strike="noStrike" dirty="0">
                          <a:effectLst/>
                        </a:rPr>
                        <a:t>IMPM - Part 1</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en-US" sz="1050" u="none" strike="noStrike">
                          <a:effectLst/>
                        </a:rPr>
                        <a:t>Overview of IMPM </a:t>
                      </a:r>
                      <a:br>
                        <a:rPr lang="en-US" sz="1050" u="none" strike="noStrike">
                          <a:effectLst/>
                        </a:rPr>
                      </a:br>
                      <a:r>
                        <a:rPr lang="en-US" sz="1050" u="none" strike="noStrike">
                          <a:effectLst/>
                        </a:rPr>
                        <a:t>Walkthrough ticket creation and mandatory fields</a:t>
                      </a:r>
                      <a:br>
                        <a:rPr lang="en-US" sz="1050" u="none" strike="noStrike">
                          <a:effectLst/>
                        </a:rPr>
                      </a:br>
                      <a:r>
                        <a:rPr lang="en-US" sz="1050" u="none" strike="noStrike">
                          <a:effectLst/>
                        </a:rPr>
                        <a:t>Ticket Types</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2</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Prasanna</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3028582310"/>
                  </a:ext>
                </a:extLst>
              </a:tr>
              <a:tr h="423333">
                <a:tc>
                  <a:txBody>
                    <a:bodyPr/>
                    <a:lstStyle/>
                    <a:p>
                      <a:pPr algn="ctr" fontAlgn="t"/>
                      <a:r>
                        <a:rPr lang="en-US" sz="1100" u="none" strike="noStrike" dirty="0">
                          <a:effectLst/>
                        </a:rPr>
                        <a:t>4</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050" u="none" strike="noStrike" dirty="0">
                          <a:effectLst/>
                        </a:rPr>
                        <a:t>IMPM Part -2</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en-US" sz="1050" u="none" strike="noStrike">
                          <a:effectLst/>
                        </a:rPr>
                        <a:t>Service Mgmt Tool Overview</a:t>
                      </a:r>
                      <a:br>
                        <a:rPr lang="en-US" sz="1050" u="none" strike="noStrike">
                          <a:effectLst/>
                        </a:rPr>
                      </a:br>
                      <a:r>
                        <a:rPr lang="en-US" sz="1050" u="none" strike="noStrike">
                          <a:effectLst/>
                        </a:rPr>
                        <a:t>OLA/SLA Overview</a:t>
                      </a:r>
                      <a:br>
                        <a:rPr lang="en-US" sz="1050" u="none" strike="noStrike">
                          <a:effectLst/>
                        </a:rPr>
                      </a:br>
                      <a:r>
                        <a:rPr lang="en-US" sz="1050" u="none" strike="noStrike">
                          <a:effectLst/>
                        </a:rPr>
                        <a:t>Applications category, Priority and SLA Parameter</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2</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3070754298"/>
                  </a:ext>
                </a:extLst>
              </a:tr>
              <a:tr h="423333">
                <a:tc>
                  <a:txBody>
                    <a:bodyPr/>
                    <a:lstStyle/>
                    <a:p>
                      <a:pPr algn="ctr" fontAlgn="t"/>
                      <a:r>
                        <a:rPr lang="en-US" sz="1100" u="none" strike="noStrike" dirty="0">
                          <a:effectLst/>
                        </a:rPr>
                        <a:t>5</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050" u="none" strike="noStrike" dirty="0">
                          <a:effectLst/>
                        </a:rPr>
                        <a:t>IMPM- Part 3</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en-US" sz="1050" u="none" strike="noStrike">
                          <a:effectLst/>
                        </a:rPr>
                        <a:t>Walkthrough complete Incident Mgmt Workflow</a:t>
                      </a:r>
                      <a:br>
                        <a:rPr lang="en-US" sz="1050" u="none" strike="noStrike">
                          <a:effectLst/>
                        </a:rPr>
                      </a:br>
                      <a:r>
                        <a:rPr lang="en-US" sz="1050" u="none" strike="noStrike">
                          <a:effectLst/>
                        </a:rPr>
                        <a:t>(Ticket States - In Progress, Waiting For.., Resolve/Closed)</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416250253"/>
                  </a:ext>
                </a:extLst>
              </a:tr>
              <a:tr h="1164167">
                <a:tc>
                  <a:txBody>
                    <a:bodyPr/>
                    <a:lstStyle/>
                    <a:p>
                      <a:pPr algn="ctr" fontAlgn="t"/>
                      <a:r>
                        <a:rPr lang="en-US" sz="1100" u="none" strike="noStrike" dirty="0">
                          <a:effectLst/>
                        </a:rPr>
                        <a:t>6</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050" u="none" strike="noStrike" dirty="0">
                          <a:effectLst/>
                        </a:rPr>
                        <a:t>IMPM - Part 4</a:t>
                      </a:r>
                      <a:endParaRPr lang="en-US" sz="1050" b="0" i="0" u="none" strike="noStrike" dirty="0">
                        <a:solidFill>
                          <a:srgbClr val="000000"/>
                        </a:solidFill>
                        <a:effectLst/>
                        <a:latin typeface="+mn-lt"/>
                      </a:endParaRPr>
                    </a:p>
                  </a:txBody>
                  <a:tcPr marL="6615" marR="6615" marT="6615" marB="0" anchor="b"/>
                </a:tc>
                <a:tc>
                  <a:txBody>
                    <a:bodyPr/>
                    <a:lstStyle/>
                    <a:p>
                      <a:pPr algn="l" fontAlgn="b"/>
                      <a:r>
                        <a:rPr lang="en-US" sz="1050" u="none" strike="noStrike">
                          <a:effectLst/>
                        </a:rPr>
                        <a:t>Walkthrough complete Problem Mgmt Workflow</a:t>
                      </a:r>
                      <a:br>
                        <a:rPr lang="en-US" sz="1050" u="none" strike="noStrike">
                          <a:effectLst/>
                        </a:rPr>
                      </a:br>
                      <a:r>
                        <a:rPr lang="en-US" sz="1050" u="none" strike="noStrike">
                          <a:effectLst/>
                        </a:rPr>
                        <a:t>(Problem States - in Analysis Waiting For change, Resolve/Closed)</a:t>
                      </a:r>
                      <a:br>
                        <a:rPr lang="en-US" sz="1050" u="none" strike="noStrike">
                          <a:effectLst/>
                        </a:rPr>
                      </a:br>
                      <a:r>
                        <a:rPr lang="en-US" sz="1050" u="none" strike="noStrike">
                          <a:effectLst/>
                        </a:rPr>
                        <a:t>Problem Mgmt Priority and available fields</a:t>
                      </a:r>
                      <a:br>
                        <a:rPr lang="en-US" sz="1050" u="none" strike="noStrike">
                          <a:effectLst/>
                        </a:rPr>
                      </a:br>
                      <a:r>
                        <a:rPr lang="en-US" sz="1050" u="none" strike="noStrike">
                          <a:effectLst/>
                        </a:rPr>
                        <a:t>Misc - Caused codes, Watchlists, Manadatory process, Internal/Quality related process.</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Prasanna</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628386501"/>
                  </a:ext>
                </a:extLst>
              </a:tr>
            </a:tbl>
          </a:graphicData>
        </a:graphic>
      </p:graphicFrame>
      <p:graphicFrame>
        <p:nvGraphicFramePr>
          <p:cNvPr id="67" name="Table 66">
            <a:extLst>
              <a:ext uri="{FF2B5EF4-FFF2-40B4-BE49-F238E27FC236}">
                <a16:creationId xmlns:a16="http://schemas.microsoft.com/office/drawing/2014/main" id="{7B4E930C-4D9E-45E3-A754-448A76DA40B8}"/>
              </a:ext>
            </a:extLst>
          </p:cNvPr>
          <p:cNvGraphicFramePr>
            <a:graphicFrameLocks noGrp="1"/>
          </p:cNvGraphicFramePr>
          <p:nvPr>
            <p:extLst>
              <p:ext uri="{D42A27DB-BD31-4B8C-83A1-F6EECF244321}">
                <p14:modId xmlns:p14="http://schemas.microsoft.com/office/powerpoint/2010/main" val="734548341"/>
              </p:ext>
            </p:extLst>
          </p:nvPr>
        </p:nvGraphicFramePr>
        <p:xfrm>
          <a:off x="6096000" y="762000"/>
          <a:ext cx="5181600" cy="4171214"/>
        </p:xfrm>
        <a:graphic>
          <a:graphicData uri="http://schemas.openxmlformats.org/drawingml/2006/table">
            <a:tbl>
              <a:tblPr>
                <a:tableStyleId>{5940675A-B579-460E-94D1-54222C63F5DA}</a:tableStyleId>
              </a:tblPr>
              <a:tblGrid>
                <a:gridCol w="327642">
                  <a:extLst>
                    <a:ext uri="{9D8B030D-6E8A-4147-A177-3AD203B41FA5}">
                      <a16:colId xmlns:a16="http://schemas.microsoft.com/office/drawing/2014/main" val="1372885260"/>
                    </a:ext>
                  </a:extLst>
                </a:gridCol>
                <a:gridCol w="1359109">
                  <a:extLst>
                    <a:ext uri="{9D8B030D-6E8A-4147-A177-3AD203B41FA5}">
                      <a16:colId xmlns:a16="http://schemas.microsoft.com/office/drawing/2014/main" val="4013551344"/>
                    </a:ext>
                  </a:extLst>
                </a:gridCol>
                <a:gridCol w="1674615">
                  <a:extLst>
                    <a:ext uri="{9D8B030D-6E8A-4147-A177-3AD203B41FA5}">
                      <a16:colId xmlns:a16="http://schemas.microsoft.com/office/drawing/2014/main" val="3563265226"/>
                    </a:ext>
                  </a:extLst>
                </a:gridCol>
                <a:gridCol w="910117">
                  <a:extLst>
                    <a:ext uri="{9D8B030D-6E8A-4147-A177-3AD203B41FA5}">
                      <a16:colId xmlns:a16="http://schemas.microsoft.com/office/drawing/2014/main" val="3092654824"/>
                    </a:ext>
                  </a:extLst>
                </a:gridCol>
                <a:gridCol w="910117">
                  <a:extLst>
                    <a:ext uri="{9D8B030D-6E8A-4147-A177-3AD203B41FA5}">
                      <a16:colId xmlns:a16="http://schemas.microsoft.com/office/drawing/2014/main" val="2021860652"/>
                    </a:ext>
                  </a:extLst>
                </a:gridCol>
              </a:tblGrid>
              <a:tr h="112448">
                <a:tc>
                  <a:txBody>
                    <a:bodyPr/>
                    <a:lstStyle/>
                    <a:p>
                      <a:pPr algn="ctr" fontAlgn="ctr"/>
                      <a:r>
                        <a:rPr lang="en-US" sz="1100" u="none" strike="noStrike" dirty="0">
                          <a:solidFill>
                            <a:schemeClr val="bg1"/>
                          </a:solidFill>
                          <a:effectLst/>
                        </a:rPr>
                        <a:t>S No.</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Topic</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Sub Topic</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Efforts (in Hours)</a:t>
                      </a:r>
                      <a:endParaRPr lang="en-US" sz="1100" b="1" i="0" u="none" strike="noStrike" dirty="0">
                        <a:solidFill>
                          <a:schemeClr val="bg1"/>
                        </a:solidFill>
                        <a:effectLst/>
                        <a:latin typeface="+mn-lt"/>
                      </a:endParaRPr>
                    </a:p>
                  </a:txBody>
                  <a:tcPr marL="6615" marR="6615" marT="6615" marB="0" anchor="ctr">
                    <a:solidFill>
                      <a:schemeClr val="accent2"/>
                    </a:solidFill>
                  </a:tcPr>
                </a:tc>
                <a:tc>
                  <a:txBody>
                    <a:bodyPr/>
                    <a:lstStyle/>
                    <a:p>
                      <a:pPr algn="ctr" fontAlgn="ctr"/>
                      <a:r>
                        <a:rPr lang="en-US" sz="1100" u="none" strike="noStrike" dirty="0">
                          <a:solidFill>
                            <a:schemeClr val="bg1"/>
                          </a:solidFill>
                          <a:effectLst/>
                        </a:rPr>
                        <a:t>Transitioned By</a:t>
                      </a:r>
                      <a:endParaRPr lang="en-US" sz="1100" b="1" i="0" u="none" strike="noStrike" dirty="0">
                        <a:solidFill>
                          <a:schemeClr val="bg1"/>
                        </a:solidFill>
                        <a:effectLst/>
                        <a:latin typeface="+mn-lt"/>
                      </a:endParaRPr>
                    </a:p>
                  </a:txBody>
                  <a:tcPr marL="6615" marR="6615" marT="6615" marB="0" anchor="ctr">
                    <a:solidFill>
                      <a:schemeClr val="accent2"/>
                    </a:solidFill>
                  </a:tcPr>
                </a:tc>
                <a:extLst>
                  <a:ext uri="{0D108BD9-81ED-4DB2-BD59-A6C34878D82A}">
                    <a16:rowId xmlns:a16="http://schemas.microsoft.com/office/drawing/2014/main" val="3515029667"/>
                  </a:ext>
                </a:extLst>
              </a:tr>
              <a:tr h="112448">
                <a:tc>
                  <a:txBody>
                    <a:bodyPr/>
                    <a:lstStyle/>
                    <a:p>
                      <a:pPr algn="ctr" fontAlgn="t"/>
                      <a:r>
                        <a:rPr lang="en-US" sz="1100" u="none" strike="noStrike" dirty="0">
                          <a:effectLst/>
                        </a:rPr>
                        <a:t>7</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Reporting</a:t>
                      </a:r>
                      <a:endParaRPr lang="en-US" sz="1100" b="0" i="0" u="none" strike="noStrike">
                        <a:solidFill>
                          <a:srgbClr val="000000"/>
                        </a:solidFill>
                        <a:effectLst/>
                        <a:latin typeface="+mn-lt"/>
                      </a:endParaRPr>
                    </a:p>
                  </a:txBody>
                  <a:tcPr marL="6615" marR="6615" marT="6615" marB="0"/>
                </a:tc>
                <a:tc>
                  <a:txBody>
                    <a:bodyPr/>
                    <a:lstStyle/>
                    <a:p>
                      <a:pPr algn="l" fontAlgn="b"/>
                      <a:r>
                        <a:rPr lang="en-US" sz="1050" u="none" strike="noStrike">
                          <a:effectLst/>
                        </a:rPr>
                        <a:t>SLA Calculation</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L1.5</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158453092"/>
                  </a:ext>
                </a:extLst>
              </a:tr>
              <a:tr h="112448">
                <a:tc>
                  <a:txBody>
                    <a:bodyPr/>
                    <a:lstStyle/>
                    <a:p>
                      <a:pPr algn="ctr" fontAlgn="t"/>
                      <a:r>
                        <a:rPr lang="en-US" sz="1100" u="none" strike="noStrike" dirty="0">
                          <a:effectLst/>
                        </a:rPr>
                        <a:t>8</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 </a:t>
                      </a:r>
                      <a:endParaRPr lang="en-US" sz="1100" b="0" i="0" u="none" strike="noStrike">
                        <a:solidFill>
                          <a:srgbClr val="000000"/>
                        </a:solidFill>
                        <a:effectLst/>
                        <a:latin typeface="+mn-lt"/>
                      </a:endParaRPr>
                    </a:p>
                  </a:txBody>
                  <a:tcPr marL="6615" marR="6615" marT="6615" marB="0"/>
                </a:tc>
                <a:tc>
                  <a:txBody>
                    <a:bodyPr/>
                    <a:lstStyle/>
                    <a:p>
                      <a:pPr algn="l" fontAlgn="b"/>
                      <a:r>
                        <a:rPr lang="en-US" sz="1050" u="none" strike="noStrike">
                          <a:effectLst/>
                        </a:rPr>
                        <a:t>Open Incident &amp; Problem ticket</a:t>
                      </a:r>
                      <a:endParaRPr lang="en-US" sz="105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L1.5</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1666339200"/>
                  </a:ext>
                </a:extLst>
              </a:tr>
              <a:tr h="112448">
                <a:tc>
                  <a:txBody>
                    <a:bodyPr/>
                    <a:lstStyle/>
                    <a:p>
                      <a:pPr algn="ctr" fontAlgn="t"/>
                      <a:r>
                        <a:rPr lang="en-US" sz="1100" u="none" strike="noStrike" dirty="0">
                          <a:effectLst/>
                        </a:rPr>
                        <a:t>9</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Security compliance</a:t>
                      </a:r>
                      <a:endParaRPr lang="en-US" sz="1100" b="0" i="0" u="none" strike="noStrike">
                        <a:solidFill>
                          <a:srgbClr val="000000"/>
                        </a:solidFill>
                        <a:effectLst/>
                        <a:latin typeface="+mn-lt"/>
                      </a:endParaRPr>
                    </a:p>
                  </a:txBody>
                  <a:tcPr marL="6615" marR="6615" marT="6615" marB="0"/>
                </a:tc>
                <a:tc>
                  <a:txBody>
                    <a:bodyPr/>
                    <a:lstStyle/>
                    <a:p>
                      <a:pPr algn="l" fontAlgn="t"/>
                      <a:r>
                        <a:rPr lang="en-US" sz="1100" u="none" strike="noStrike">
                          <a:effectLst/>
                        </a:rPr>
                        <a:t>Do's and Don’t's </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 </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745264405"/>
                  </a:ext>
                </a:extLst>
              </a:tr>
              <a:tr h="224896">
                <a:tc>
                  <a:txBody>
                    <a:bodyPr/>
                    <a:lstStyle/>
                    <a:p>
                      <a:pPr algn="ctr" fontAlgn="t"/>
                      <a:r>
                        <a:rPr lang="en-US" sz="1100" u="none" strike="noStrike" dirty="0">
                          <a:effectLst/>
                        </a:rPr>
                        <a:t>10</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Reverse KT</a:t>
                      </a:r>
                      <a:endParaRPr lang="en-US" sz="1100" b="0" i="0" u="none" strike="noStrike">
                        <a:solidFill>
                          <a:srgbClr val="000000"/>
                        </a:solidFill>
                        <a:effectLst/>
                        <a:latin typeface="+mn-lt"/>
                      </a:endParaRPr>
                    </a:p>
                  </a:txBody>
                  <a:tcPr marL="6615" marR="6615" marT="6615" marB="0"/>
                </a:tc>
                <a:tc>
                  <a:txBody>
                    <a:bodyPr/>
                    <a:lstStyle/>
                    <a:p>
                      <a:pPr algn="l" fontAlgn="b"/>
                      <a:r>
                        <a:rPr lang="en-US" sz="1100" u="none" strike="noStrike">
                          <a:effectLst/>
                        </a:rPr>
                        <a:t>Swiss Re Overview &amp; contract highlights</a:t>
                      </a:r>
                      <a:endParaRPr lang="en-US" sz="1100" b="0" i="0" u="none" strike="noStrike">
                        <a:solidFill>
                          <a:srgbClr val="000000"/>
                        </a:solidFill>
                        <a:effectLst/>
                        <a:latin typeface="+mn-lt"/>
                      </a:endParaRPr>
                    </a:p>
                  </a:txBody>
                  <a:tcPr marL="6615" marR="6615" marT="6615" marB="0" anchor="b"/>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3003337878"/>
                  </a:ext>
                </a:extLst>
              </a:tr>
              <a:tr h="112448">
                <a:tc>
                  <a:txBody>
                    <a:bodyPr/>
                    <a:lstStyle/>
                    <a:p>
                      <a:pPr algn="ctr" fontAlgn="t"/>
                      <a:r>
                        <a:rPr lang="en-US" sz="1100" u="none" strike="noStrike" dirty="0">
                          <a:effectLst/>
                        </a:rPr>
                        <a:t>11</a:t>
                      </a:r>
                      <a:endParaRPr lang="en-US" sz="1100" b="0" i="0" u="none" strike="noStrike" dirty="0">
                        <a:solidFill>
                          <a:srgbClr val="000000"/>
                        </a:solidFill>
                        <a:effectLst/>
                        <a:latin typeface="+mn-lt"/>
                      </a:endParaRPr>
                    </a:p>
                  </a:txBody>
                  <a:tcPr marL="6615" marR="6615" marT="6615" marB="0"/>
                </a:tc>
                <a:tc>
                  <a:txBody>
                    <a:bodyPr/>
                    <a:lstStyle/>
                    <a:p>
                      <a:pPr algn="l" fontAlgn="b"/>
                      <a:r>
                        <a:rPr lang="en-US" sz="1100" u="none" strike="noStrike">
                          <a:effectLst/>
                        </a:rPr>
                        <a:t> </a:t>
                      </a:r>
                      <a:endParaRPr lang="en-US" sz="1100" b="0" i="0" u="none" strike="noStrike">
                        <a:solidFill>
                          <a:srgbClr val="000000"/>
                        </a:solidFill>
                        <a:effectLst/>
                        <a:latin typeface="+mn-lt"/>
                      </a:endParaRPr>
                    </a:p>
                  </a:txBody>
                  <a:tcPr marL="6615" marR="6615" marT="6615" marB="0" anchor="b"/>
                </a:tc>
                <a:tc>
                  <a:txBody>
                    <a:bodyPr/>
                    <a:lstStyle/>
                    <a:p>
                      <a:pPr algn="l" fontAlgn="t"/>
                      <a:r>
                        <a:rPr lang="en-US" sz="1100" u="none" strike="noStrike">
                          <a:effectLst/>
                        </a:rPr>
                        <a:t>IMPM</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701812507"/>
                  </a:ext>
                </a:extLst>
              </a:tr>
              <a:tr h="125677">
                <a:tc>
                  <a:txBody>
                    <a:bodyPr/>
                    <a:lstStyle/>
                    <a:p>
                      <a:pPr algn="ctr" fontAlgn="t"/>
                      <a:r>
                        <a:rPr lang="en-US" sz="1100" u="none" strike="noStrike" dirty="0">
                          <a:effectLst/>
                        </a:rPr>
                        <a:t>12</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 </a:t>
                      </a:r>
                      <a:endParaRPr lang="en-US" sz="1100" b="0" i="0" u="none" strike="noStrike">
                        <a:solidFill>
                          <a:srgbClr val="000000"/>
                        </a:solidFill>
                        <a:effectLst/>
                        <a:latin typeface="+mn-lt"/>
                      </a:endParaRPr>
                    </a:p>
                  </a:txBody>
                  <a:tcPr marL="6615" marR="6615" marT="6615" marB="0"/>
                </a:tc>
                <a:tc>
                  <a:txBody>
                    <a:bodyPr/>
                    <a:lstStyle/>
                    <a:p>
                      <a:pPr algn="l" fontAlgn="t"/>
                      <a:r>
                        <a:rPr lang="en-US" sz="1100" u="none" strike="noStrike">
                          <a:effectLst/>
                        </a:rPr>
                        <a:t>Reporting</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0.5</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Prasanna</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3595862220"/>
                  </a:ext>
                </a:extLst>
              </a:tr>
              <a:tr h="251354">
                <a:tc>
                  <a:txBody>
                    <a:bodyPr/>
                    <a:lstStyle/>
                    <a:p>
                      <a:pPr algn="ctr" fontAlgn="t"/>
                      <a:r>
                        <a:rPr lang="en-US" sz="1100" u="none" strike="noStrike" dirty="0">
                          <a:effectLst/>
                        </a:rPr>
                        <a:t>13</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Change Management</a:t>
                      </a:r>
                      <a:endParaRPr lang="en-US" sz="1100" b="0" i="0" u="none" strike="noStrike">
                        <a:solidFill>
                          <a:srgbClr val="000000"/>
                        </a:solidFill>
                        <a:effectLst/>
                        <a:latin typeface="+mn-lt"/>
                      </a:endParaRPr>
                    </a:p>
                  </a:txBody>
                  <a:tcPr marL="6615" marR="6615" marT="6615" marB="0"/>
                </a:tc>
                <a:tc>
                  <a:txBody>
                    <a:bodyPr/>
                    <a:lstStyle/>
                    <a:p>
                      <a:pPr algn="l" fontAlgn="t"/>
                      <a:r>
                        <a:rPr lang="en-US" sz="1100" u="none" strike="noStrike">
                          <a:effectLst/>
                        </a:rPr>
                        <a:t>Change Management Process - deep dive</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2</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37766493"/>
                  </a:ext>
                </a:extLst>
              </a:tr>
              <a:tr h="125677">
                <a:tc>
                  <a:txBody>
                    <a:bodyPr/>
                    <a:lstStyle/>
                    <a:p>
                      <a:pPr algn="ctr" fontAlgn="t"/>
                      <a:r>
                        <a:rPr lang="en-US" sz="1100" u="none" strike="noStrike" dirty="0">
                          <a:effectLst/>
                        </a:rPr>
                        <a:t>14</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Change Management</a:t>
                      </a:r>
                      <a:endParaRPr lang="en-US" sz="1100" b="0" i="0" u="none" strike="noStrike">
                        <a:solidFill>
                          <a:srgbClr val="000000"/>
                        </a:solidFill>
                        <a:effectLst/>
                        <a:latin typeface="+mn-lt"/>
                      </a:endParaRPr>
                    </a:p>
                  </a:txBody>
                  <a:tcPr marL="6615" marR="6615" marT="6615" marB="0"/>
                </a:tc>
                <a:tc>
                  <a:txBody>
                    <a:bodyPr/>
                    <a:lstStyle/>
                    <a:p>
                      <a:pPr algn="l" fontAlgn="t"/>
                      <a:r>
                        <a:rPr lang="en-US" sz="1100" u="none" strike="noStrike">
                          <a:effectLst/>
                        </a:rPr>
                        <a:t>CR - Types</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4257715913"/>
                  </a:ext>
                </a:extLst>
              </a:tr>
              <a:tr h="251354">
                <a:tc>
                  <a:txBody>
                    <a:bodyPr/>
                    <a:lstStyle/>
                    <a:p>
                      <a:pPr algn="ctr" fontAlgn="t"/>
                      <a:r>
                        <a:rPr lang="en-US" sz="1100" u="none" strike="noStrike" dirty="0">
                          <a:effectLst/>
                        </a:rPr>
                        <a:t>15</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Contract highlights</a:t>
                      </a:r>
                      <a:endParaRPr lang="en-US" sz="1100" b="0" i="0" u="none" strike="noStrike">
                        <a:solidFill>
                          <a:srgbClr val="000000"/>
                        </a:solidFill>
                        <a:effectLst/>
                        <a:latin typeface="+mn-lt"/>
                      </a:endParaRPr>
                    </a:p>
                  </a:txBody>
                  <a:tcPr marL="6615" marR="6615" marT="6615" marB="0"/>
                </a:tc>
                <a:tc>
                  <a:txBody>
                    <a:bodyPr/>
                    <a:lstStyle/>
                    <a:p>
                      <a:pPr algn="l" fontAlgn="t"/>
                      <a:r>
                        <a:rPr lang="en-US" sz="1100" u="none" strike="noStrike">
                          <a:effectLst/>
                        </a:rPr>
                        <a:t>Change Management contract highlights</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2150036913"/>
                  </a:ext>
                </a:extLst>
              </a:tr>
              <a:tr h="377031">
                <a:tc>
                  <a:txBody>
                    <a:bodyPr/>
                    <a:lstStyle/>
                    <a:p>
                      <a:pPr algn="ctr" fontAlgn="t"/>
                      <a:r>
                        <a:rPr lang="en-US" sz="1100" u="none" strike="noStrike" dirty="0">
                          <a:effectLst/>
                        </a:rPr>
                        <a:t>16</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dirty="0">
                          <a:effectLst/>
                        </a:rPr>
                        <a:t>Reverse KT</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Change Management - Process and contract highlights</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2</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Prasanna</a:t>
                      </a:r>
                      <a:endParaRPr lang="en-US" sz="1100" b="0" i="0" u="none" strike="noStrike">
                        <a:solidFill>
                          <a:srgbClr val="000000"/>
                        </a:solidFill>
                        <a:effectLst/>
                        <a:latin typeface="+mn-lt"/>
                      </a:endParaRPr>
                    </a:p>
                  </a:txBody>
                  <a:tcPr marL="6615" marR="6615" marT="6615" marB="0"/>
                </a:tc>
                <a:extLst>
                  <a:ext uri="{0D108BD9-81ED-4DB2-BD59-A6C34878D82A}">
                    <a16:rowId xmlns:a16="http://schemas.microsoft.com/office/drawing/2014/main" val="3368281550"/>
                  </a:ext>
                </a:extLst>
              </a:tr>
              <a:tr h="251354">
                <a:tc>
                  <a:txBody>
                    <a:bodyPr/>
                    <a:lstStyle/>
                    <a:p>
                      <a:pPr algn="ctr" fontAlgn="t"/>
                      <a:r>
                        <a:rPr lang="en-US" sz="1100" u="none" strike="noStrike" dirty="0">
                          <a:effectLst/>
                        </a:rPr>
                        <a:t>17</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dirty="0">
                          <a:effectLst/>
                        </a:rPr>
                        <a:t>One - to One feedback</a:t>
                      </a:r>
                      <a:endParaRPr lang="en-US" sz="1100" b="0" i="0" u="none" strike="noStrike" dirty="0">
                        <a:solidFill>
                          <a:srgbClr val="000000"/>
                        </a:solidFill>
                        <a:effectLst/>
                        <a:latin typeface="+mn-lt"/>
                      </a:endParaRPr>
                    </a:p>
                  </a:txBody>
                  <a:tcPr marL="6615" marR="6615" marT="6615" marB="0"/>
                </a:tc>
                <a:tc>
                  <a:txBody>
                    <a:bodyPr/>
                    <a:lstStyle/>
                    <a:p>
                      <a:pPr algn="l" fontAlgn="t"/>
                      <a:r>
                        <a:rPr lang="en-US" sz="1100" u="none" strike="noStrike">
                          <a:effectLst/>
                        </a:rPr>
                        <a:t>Feedback discussion; Roles and Responsibilities</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a:effectLst/>
                        </a:rPr>
                        <a:t>1</a:t>
                      </a:r>
                      <a:endParaRPr lang="en-US" sz="1100" b="0" i="0" u="none" strike="noStrike">
                        <a:solidFill>
                          <a:srgbClr val="000000"/>
                        </a:solidFill>
                        <a:effectLst/>
                        <a:latin typeface="+mn-lt"/>
                      </a:endParaRPr>
                    </a:p>
                  </a:txBody>
                  <a:tcPr marL="6615" marR="6615" marT="6615" marB="0"/>
                </a:tc>
                <a:tc>
                  <a:txBody>
                    <a:bodyPr/>
                    <a:lstStyle/>
                    <a:p>
                      <a:pPr algn="ctr" fontAlgn="t"/>
                      <a:r>
                        <a:rPr lang="en-US" sz="1100" u="none" strike="noStrike" dirty="0">
                          <a:effectLst/>
                        </a:rPr>
                        <a:t>Jyoti</a:t>
                      </a:r>
                      <a:endParaRPr lang="en-US" sz="1100" b="0" i="0" u="none" strike="noStrike" dirty="0">
                        <a:solidFill>
                          <a:srgbClr val="000000"/>
                        </a:solidFill>
                        <a:effectLst/>
                        <a:latin typeface="+mn-lt"/>
                      </a:endParaRPr>
                    </a:p>
                  </a:txBody>
                  <a:tcPr marL="6615" marR="6615" marT="6615" marB="0"/>
                </a:tc>
                <a:extLst>
                  <a:ext uri="{0D108BD9-81ED-4DB2-BD59-A6C34878D82A}">
                    <a16:rowId xmlns:a16="http://schemas.microsoft.com/office/drawing/2014/main" val="4087875263"/>
                  </a:ext>
                </a:extLst>
              </a:tr>
              <a:tr h="251354">
                <a:tc>
                  <a:txBody>
                    <a:bodyPr/>
                    <a:lstStyle/>
                    <a:p>
                      <a:pPr algn="ctr" fontAlgn="t"/>
                      <a:r>
                        <a:rPr lang="en-US" sz="1100" b="0" i="0" u="none" strike="noStrike" dirty="0">
                          <a:solidFill>
                            <a:srgbClr val="000000"/>
                          </a:solidFill>
                          <a:effectLst/>
                          <a:latin typeface="+mn-lt"/>
                        </a:rPr>
                        <a:t>18</a:t>
                      </a:r>
                    </a:p>
                  </a:txBody>
                  <a:tcPr marL="6615" marR="6615" marT="6615" marB="0"/>
                </a:tc>
                <a:tc>
                  <a:txBody>
                    <a:bodyPr/>
                    <a:lstStyle/>
                    <a:p>
                      <a:pPr algn="l" fontAlgn="t"/>
                      <a:r>
                        <a:rPr lang="en-US" sz="1100" b="0" i="0" u="none" strike="noStrike" dirty="0">
                          <a:solidFill>
                            <a:srgbClr val="000000"/>
                          </a:solidFill>
                          <a:effectLst/>
                          <a:latin typeface="+mn-lt"/>
                        </a:rPr>
                        <a:t>Shadow Sessions</a:t>
                      </a:r>
                    </a:p>
                  </a:txBody>
                  <a:tcPr marL="6615" marR="6615" marT="6615" marB="0"/>
                </a:tc>
                <a:tc>
                  <a:txBody>
                    <a:bodyPr/>
                    <a:lstStyle/>
                    <a:p>
                      <a:pPr algn="l" fontAlgn="t"/>
                      <a:r>
                        <a:rPr lang="en-US" sz="1100" b="0" i="0" u="none" strike="noStrike" dirty="0">
                          <a:solidFill>
                            <a:srgbClr val="000000"/>
                          </a:solidFill>
                          <a:effectLst/>
                          <a:latin typeface="+mn-lt"/>
                        </a:rPr>
                        <a:t>L1.5 – Shadow</a:t>
                      </a:r>
                    </a:p>
                  </a:txBody>
                  <a:tcPr marL="6615" marR="6615" marT="6615" marB="0"/>
                </a:tc>
                <a:tc>
                  <a:txBody>
                    <a:bodyPr/>
                    <a:lstStyle/>
                    <a:p>
                      <a:pPr algn="ctr" fontAlgn="t"/>
                      <a:r>
                        <a:rPr lang="en-US" sz="1100" b="0" i="0" u="none" strike="noStrike" dirty="0">
                          <a:solidFill>
                            <a:srgbClr val="000000"/>
                          </a:solidFill>
                          <a:effectLst/>
                          <a:latin typeface="+mn-lt"/>
                        </a:rPr>
                        <a:t>5 days</a:t>
                      </a:r>
                    </a:p>
                  </a:txBody>
                  <a:tcPr marL="6615" marR="6615" marT="6615" marB="0"/>
                </a:tc>
                <a:tc>
                  <a:txBody>
                    <a:bodyPr/>
                    <a:lstStyle/>
                    <a:p>
                      <a:pPr algn="ctr" fontAlgn="t"/>
                      <a:r>
                        <a:rPr lang="en-US" sz="1100" b="0" i="0" u="none" strike="noStrike" dirty="0">
                          <a:solidFill>
                            <a:srgbClr val="000000"/>
                          </a:solidFill>
                          <a:effectLst/>
                          <a:latin typeface="+mn-lt"/>
                        </a:rPr>
                        <a:t>Gautam</a:t>
                      </a:r>
                    </a:p>
                  </a:txBody>
                  <a:tcPr marL="6615" marR="6615" marT="6615" marB="0"/>
                </a:tc>
                <a:extLst>
                  <a:ext uri="{0D108BD9-81ED-4DB2-BD59-A6C34878D82A}">
                    <a16:rowId xmlns:a16="http://schemas.microsoft.com/office/drawing/2014/main" val="886253642"/>
                  </a:ext>
                </a:extLst>
              </a:tr>
            </a:tbl>
          </a:graphicData>
        </a:graphic>
      </p:graphicFrame>
      <p:sp>
        <p:nvSpPr>
          <p:cNvPr id="4" name="TextBox 3">
            <a:extLst>
              <a:ext uri="{FF2B5EF4-FFF2-40B4-BE49-F238E27FC236}">
                <a16:creationId xmlns:a16="http://schemas.microsoft.com/office/drawing/2014/main" id="{DF5EE700-AAA5-4373-887C-8CF0ACC67817}"/>
              </a:ext>
            </a:extLst>
          </p:cNvPr>
          <p:cNvSpPr txBox="1"/>
          <p:nvPr/>
        </p:nvSpPr>
        <p:spPr>
          <a:xfrm>
            <a:off x="304800" y="228600"/>
            <a:ext cx="6400800" cy="369332"/>
          </a:xfrm>
          <a:prstGeom prst="rect">
            <a:avLst/>
          </a:prstGeom>
          <a:noFill/>
        </p:spPr>
        <p:txBody>
          <a:bodyPr wrap="square" rtlCol="0">
            <a:spAutoFit/>
          </a:bodyPr>
          <a:lstStyle/>
          <a:p>
            <a:r>
              <a:rPr lang="en-US" dirty="0"/>
              <a:t>KT Topics</a:t>
            </a:r>
          </a:p>
        </p:txBody>
      </p:sp>
    </p:spTree>
    <p:extLst>
      <p:ext uri="{BB962C8B-B14F-4D97-AF65-F5344CB8AC3E}">
        <p14:creationId xmlns:p14="http://schemas.microsoft.com/office/powerpoint/2010/main" val="247099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About Client</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64263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DC93-5EE4-4255-A23A-D4BF0E1DFA69}"/>
              </a:ext>
            </a:extLst>
          </p:cNvPr>
          <p:cNvSpPr>
            <a:spLocks noGrp="1"/>
          </p:cNvSpPr>
          <p:nvPr>
            <p:ph type="title"/>
          </p:nvPr>
        </p:nvSpPr>
        <p:spPr/>
        <p:txBody>
          <a:bodyPr/>
          <a:lstStyle/>
          <a:p>
            <a:r>
              <a:rPr lang="en-US" dirty="0"/>
              <a:t>About Client</a:t>
            </a:r>
          </a:p>
        </p:txBody>
      </p:sp>
      <p:sp>
        <p:nvSpPr>
          <p:cNvPr id="3" name="Text Placeholder 4">
            <a:extLst>
              <a:ext uri="{FF2B5EF4-FFF2-40B4-BE49-F238E27FC236}">
                <a16:creationId xmlns:a16="http://schemas.microsoft.com/office/drawing/2014/main" id="{721B37E8-72F1-4A49-A678-6E28F651B452}"/>
              </a:ext>
            </a:extLst>
          </p:cNvPr>
          <p:cNvSpPr txBox="1">
            <a:spLocks/>
          </p:cNvSpPr>
          <p:nvPr/>
        </p:nvSpPr>
        <p:spPr>
          <a:xfrm>
            <a:off x="407987" y="1272419"/>
            <a:ext cx="6602412" cy="4442581"/>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900" dirty="0"/>
              <a:t>10+ Years relationship started in 2006.</a:t>
            </a:r>
          </a:p>
          <a:p>
            <a:pPr marL="285750" indent="-285750">
              <a:buFont typeface="Arial" panose="020B0604020202020204" pitchFamily="34" charset="0"/>
              <a:buChar char="•"/>
              <a:defRPr/>
            </a:pPr>
            <a:r>
              <a:rPr lang="en-US" sz="900" dirty="0"/>
              <a:t>First partner company of Client to implement end to end Managed Services for AM  - Model successfully implemented for a SAP,  Cloud applications, Data Management and other Open Systems portfolio. </a:t>
            </a:r>
          </a:p>
          <a:p>
            <a:pPr marL="285750" indent="-285750">
              <a:buFont typeface="Arial" panose="020B0604020202020204" pitchFamily="34" charset="0"/>
              <a:buChar char="•"/>
              <a:defRPr/>
            </a:pPr>
            <a:r>
              <a:rPr lang="en-US" sz="900" dirty="0"/>
              <a:t>Implementation partner for </a:t>
            </a:r>
            <a:r>
              <a:rPr lang="en-US" sz="900" dirty="0" err="1"/>
              <a:t>SuccessFactor</a:t>
            </a:r>
            <a:r>
              <a:rPr lang="en-US" sz="900" dirty="0"/>
              <a:t> in the Corporate Functions area</a:t>
            </a:r>
          </a:p>
          <a:p>
            <a:pPr marL="285750" indent="-285750">
              <a:buFont typeface="Arial" panose="020B0604020202020204" pitchFamily="34" charset="0"/>
              <a:buChar char="•"/>
              <a:defRPr/>
            </a:pPr>
            <a:r>
              <a:rPr lang="en-US" sz="900" dirty="0"/>
              <a:t>Partner for AM thorough managed services for  corporate functions application portfolio including logistics, customer and supplier relationship management systems and corporate communication and collaboration platforms</a:t>
            </a:r>
          </a:p>
          <a:p>
            <a:pPr marL="285750" indent="-285750">
              <a:buFont typeface="Arial" panose="020B0604020202020204" pitchFamily="34" charset="0"/>
              <a:buChar char="•"/>
              <a:defRPr/>
            </a:pPr>
            <a:r>
              <a:rPr lang="en-US" sz="900" dirty="0"/>
              <a:t>Implementation partner for  CSC </a:t>
            </a:r>
            <a:r>
              <a:rPr lang="en-US" sz="900" dirty="0" err="1"/>
              <a:t>PointIn</a:t>
            </a:r>
            <a:r>
              <a:rPr lang="en-US" sz="900" dirty="0"/>
              <a:t> &amp;  Advance Claims , AWD and Documentum for Corporate Solutions – Client’s  Commercial Insurance arm.</a:t>
            </a:r>
          </a:p>
          <a:p>
            <a:pPr marL="285750" indent="-285750">
              <a:buFont typeface="Arial" panose="020B0604020202020204" pitchFamily="34" charset="0"/>
              <a:buChar char="•"/>
              <a:defRPr/>
            </a:pPr>
            <a:r>
              <a:rPr lang="en-US" sz="900" dirty="0"/>
              <a:t>High end business analysis, integration architecture &amp; integration development for the business critical applications within Commercial Insurance space</a:t>
            </a:r>
          </a:p>
          <a:p>
            <a:pPr marL="285750" indent="-285750">
              <a:buFont typeface="Arial" panose="020B0604020202020204" pitchFamily="34" charset="0"/>
              <a:buChar char="•"/>
              <a:defRPr/>
            </a:pPr>
            <a:r>
              <a:rPr lang="en-US" sz="900" dirty="0"/>
              <a:t>Exclusive support partner for Risk Management platform  IBM OpenPages in the Risk Management area</a:t>
            </a:r>
          </a:p>
          <a:p>
            <a:pPr marL="285750" indent="-285750">
              <a:buFont typeface="Arial" panose="020B0604020202020204" pitchFamily="34" charset="0"/>
              <a:buChar char="•"/>
              <a:defRPr/>
            </a:pPr>
            <a:r>
              <a:rPr lang="en-US" sz="900" dirty="0"/>
              <a:t>Exclusive implementation and support Collaboration platform JIVE</a:t>
            </a:r>
          </a:p>
          <a:p>
            <a:pPr marL="285750" indent="-285750">
              <a:buFont typeface="Arial" panose="020B0604020202020204" pitchFamily="34" charset="0"/>
              <a:buChar char="•"/>
              <a:defRPr/>
            </a:pPr>
            <a:r>
              <a:rPr lang="en-US" sz="900" dirty="0"/>
              <a:t>Support for Infrastructure movement to cloud, Mobility transformation initiatives, Robotics </a:t>
            </a:r>
          </a:p>
          <a:p>
            <a:pPr marL="285750" indent="-285750">
              <a:buFont typeface="Arial" panose="020B0604020202020204" pitchFamily="34" charset="0"/>
              <a:buChar char="•"/>
              <a:defRPr/>
            </a:pPr>
            <a:r>
              <a:rPr lang="en-US" sz="900" dirty="0"/>
              <a:t>250+ resources with 70+% current offshore leverage</a:t>
            </a:r>
          </a:p>
        </p:txBody>
      </p:sp>
      <p:sp>
        <p:nvSpPr>
          <p:cNvPr id="4" name="Text Placeholder 5">
            <a:extLst>
              <a:ext uri="{FF2B5EF4-FFF2-40B4-BE49-F238E27FC236}">
                <a16:creationId xmlns:a16="http://schemas.microsoft.com/office/drawing/2014/main" id="{EEF00FD0-9183-4DD6-AB2D-C192D7BC24FC}"/>
              </a:ext>
            </a:extLst>
          </p:cNvPr>
          <p:cNvSpPr txBox="1">
            <a:spLocks/>
          </p:cNvSpPr>
          <p:nvPr/>
        </p:nvSpPr>
        <p:spPr>
          <a:xfrm>
            <a:off x="7162800" y="1351106"/>
            <a:ext cx="4275133" cy="4441372"/>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a:cs typeface="Times New Roman" pitchFamily="18" charset="0"/>
              </a:rPr>
              <a:t>J2EE, JEE6, MAVEN, GWT, Angular JS, .NET, </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a:cs typeface="Times New Roman" pitchFamily="18" charset="0"/>
              </a:rPr>
              <a:t>Web-Services, WebSphere Application Server</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err="1">
                <a:cs typeface="Times New Roman" pitchFamily="18" charset="0"/>
              </a:rPr>
              <a:t>SuccessFactor</a:t>
            </a:r>
            <a:r>
              <a:rPr lang="en-US" sz="1100" dirty="0">
                <a:cs typeface="Times New Roman" pitchFamily="18" charset="0"/>
              </a:rPr>
              <a:t>, Logistics, Procurement</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a:cs typeface="Times New Roman" pitchFamily="18" charset="0"/>
              </a:rPr>
              <a:t>Documentum, JIVE, SharePoint, IBM Open Pages</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a:cs typeface="Times New Roman" pitchFamily="18" charset="0"/>
              </a:rPr>
              <a:t>SQL Server, Oracle, Business Objects</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err="1">
                <a:cs typeface="Times New Roman" pitchFamily="18" charset="0"/>
              </a:rPr>
              <a:t>Informatica</a:t>
            </a:r>
            <a:r>
              <a:rPr lang="en-US" sz="1100" dirty="0">
                <a:cs typeface="Times New Roman" pitchFamily="18" charset="0"/>
              </a:rPr>
              <a:t> PowerCenter, </a:t>
            </a:r>
            <a:r>
              <a:rPr lang="en-US" sz="1100" dirty="0" err="1">
                <a:cs typeface="Times New Roman" pitchFamily="18" charset="0"/>
              </a:rPr>
              <a:t>Cognos</a:t>
            </a:r>
            <a:r>
              <a:rPr lang="en-US" sz="1100" dirty="0">
                <a:cs typeface="Times New Roman" pitchFamily="18" charset="0"/>
              </a:rPr>
              <a:t>, MSBI</a:t>
            </a:r>
          </a:p>
          <a:p>
            <a:pPr marL="285750" indent="-285750" defTabSz="999480">
              <a:lnSpc>
                <a:spcPts val="1000"/>
              </a:lnSpc>
              <a:spcBef>
                <a:spcPts val="600"/>
              </a:spcBef>
              <a:spcAft>
                <a:spcPts val="1200"/>
              </a:spcAft>
              <a:buClr>
                <a:srgbClr val="00A2E2"/>
              </a:buClr>
              <a:buFont typeface="Arial" panose="020B0604020202020204" pitchFamily="34" charset="0"/>
              <a:buChar char="•"/>
              <a:tabLst>
                <a:tab pos="331056" algn="l"/>
              </a:tabLst>
              <a:defRPr/>
            </a:pPr>
            <a:r>
              <a:rPr lang="en-US" sz="1100" dirty="0">
                <a:cs typeface="Times New Roman" pitchFamily="18" charset="0"/>
              </a:rPr>
              <a:t>Orchestra EBX5 MDM</a:t>
            </a:r>
          </a:p>
        </p:txBody>
      </p:sp>
      <p:sp>
        <p:nvSpPr>
          <p:cNvPr id="5" name="Text Placeholder 7">
            <a:extLst>
              <a:ext uri="{FF2B5EF4-FFF2-40B4-BE49-F238E27FC236}">
                <a16:creationId xmlns:a16="http://schemas.microsoft.com/office/drawing/2014/main" id="{4405DCF4-1678-44BF-8D63-B11DB6C7A527}"/>
              </a:ext>
            </a:extLst>
          </p:cNvPr>
          <p:cNvSpPr txBox="1">
            <a:spLocks/>
          </p:cNvSpPr>
          <p:nvPr/>
        </p:nvSpPr>
        <p:spPr>
          <a:xfrm>
            <a:off x="407987" y="864609"/>
            <a:ext cx="5543551" cy="438494"/>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Engagement</a:t>
            </a:r>
            <a:endParaRPr lang="pt-PT" dirty="0"/>
          </a:p>
        </p:txBody>
      </p:sp>
      <p:sp>
        <p:nvSpPr>
          <p:cNvPr id="6" name="Text Placeholder 8">
            <a:extLst>
              <a:ext uri="{FF2B5EF4-FFF2-40B4-BE49-F238E27FC236}">
                <a16:creationId xmlns:a16="http://schemas.microsoft.com/office/drawing/2014/main" id="{422641B5-8CE4-4918-B282-B2529BA40AAC}"/>
              </a:ext>
            </a:extLst>
          </p:cNvPr>
          <p:cNvSpPr txBox="1">
            <a:spLocks/>
          </p:cNvSpPr>
          <p:nvPr/>
        </p:nvSpPr>
        <p:spPr>
          <a:xfrm>
            <a:off x="7162800" y="829919"/>
            <a:ext cx="5516444" cy="438494"/>
          </a:xfrm>
          <a:prstGeom prst="rect">
            <a:avLst/>
          </a:prstGeom>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Technology</a:t>
            </a:r>
            <a:endParaRPr lang="pt-PT" dirty="0"/>
          </a:p>
        </p:txBody>
      </p:sp>
      <p:cxnSp>
        <p:nvCxnSpPr>
          <p:cNvPr id="8" name="Conector reto 49">
            <a:extLst>
              <a:ext uri="{FF2B5EF4-FFF2-40B4-BE49-F238E27FC236}">
                <a16:creationId xmlns:a16="http://schemas.microsoft.com/office/drawing/2014/main" id="{5C434583-55D0-44CE-A80B-B8A027457691}"/>
              </a:ext>
            </a:extLst>
          </p:cNvPr>
          <p:cNvCxnSpPr>
            <a:cxnSpLocks/>
          </p:cNvCxnSpPr>
          <p:nvPr/>
        </p:nvCxnSpPr>
        <p:spPr>
          <a:xfrm flipV="1">
            <a:off x="7010400" y="864609"/>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0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DC93-5EE4-4255-A23A-D4BF0E1DFA69}"/>
              </a:ext>
            </a:extLst>
          </p:cNvPr>
          <p:cNvSpPr>
            <a:spLocks noGrp="1"/>
          </p:cNvSpPr>
          <p:nvPr>
            <p:ph type="title"/>
          </p:nvPr>
        </p:nvSpPr>
        <p:spPr/>
        <p:txBody>
          <a:bodyPr/>
          <a:lstStyle/>
          <a:p>
            <a:r>
              <a:rPr lang="en-US" dirty="0"/>
              <a:t>Evolution of relationship</a:t>
            </a:r>
          </a:p>
        </p:txBody>
      </p:sp>
      <p:sp>
        <p:nvSpPr>
          <p:cNvPr id="9" name="Line 34">
            <a:extLst>
              <a:ext uri="{FF2B5EF4-FFF2-40B4-BE49-F238E27FC236}">
                <a16:creationId xmlns:a16="http://schemas.microsoft.com/office/drawing/2014/main" id="{EF87FD49-B0C7-4585-AEB9-4E2352074A51}"/>
              </a:ext>
            </a:extLst>
          </p:cNvPr>
          <p:cNvSpPr>
            <a:spLocks noChangeShapeType="1"/>
          </p:cNvSpPr>
          <p:nvPr/>
        </p:nvSpPr>
        <p:spPr bwMode="auto">
          <a:xfrm flipV="1">
            <a:off x="6989261" y="1856754"/>
            <a:ext cx="0" cy="2286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10" name="Line 2">
            <a:extLst>
              <a:ext uri="{FF2B5EF4-FFF2-40B4-BE49-F238E27FC236}">
                <a16:creationId xmlns:a16="http://schemas.microsoft.com/office/drawing/2014/main" id="{E7585663-914A-4020-A164-A03891B39BE6}"/>
              </a:ext>
            </a:extLst>
          </p:cNvPr>
          <p:cNvSpPr>
            <a:spLocks noChangeShapeType="1"/>
          </p:cNvSpPr>
          <p:nvPr/>
        </p:nvSpPr>
        <p:spPr bwMode="auto">
          <a:xfrm flipV="1">
            <a:off x="5465261" y="1971053"/>
            <a:ext cx="0" cy="28575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11" name="Text Box 3">
            <a:extLst>
              <a:ext uri="{FF2B5EF4-FFF2-40B4-BE49-F238E27FC236}">
                <a16:creationId xmlns:a16="http://schemas.microsoft.com/office/drawing/2014/main" id="{EA0D1068-EF1C-4FE2-AB6D-F281F0CDA3DD}"/>
              </a:ext>
            </a:extLst>
          </p:cNvPr>
          <p:cNvSpPr txBox="1">
            <a:spLocks noChangeArrowheads="1"/>
          </p:cNvSpPr>
          <p:nvPr/>
        </p:nvSpPr>
        <p:spPr bwMode="auto">
          <a:xfrm>
            <a:off x="5055687" y="1283568"/>
            <a:ext cx="1715515" cy="854072"/>
          </a:xfrm>
          <a:prstGeom prst="rect">
            <a:avLst/>
          </a:prstGeom>
          <a:solidFill>
            <a:schemeClr val="bg1">
              <a:alpha val="38000"/>
            </a:schemeClr>
          </a:solidFill>
          <a:ln w="9525">
            <a:noFill/>
            <a:miter lim="800000"/>
            <a:headEnd/>
            <a:tailEnd/>
          </a:ln>
        </p:spPr>
        <p:txBody>
          <a:bodyPr wrap="square" lIns="91430" tIns="45716" rIns="91430" bIns="45716">
            <a:spAutoFit/>
          </a:bodyPr>
          <a:lstStyle/>
          <a:p>
            <a:pPr>
              <a:lnSpc>
                <a:spcPct val="110000"/>
              </a:lnSpc>
            </a:pPr>
            <a:r>
              <a:rPr lang="en-US" sz="900" dirty="0">
                <a:latin typeface="Candara" panose="020E0502030303020204" pitchFamily="34" charset="0"/>
              </a:rPr>
              <a:t>Setup of SAP applications support center</a:t>
            </a:r>
          </a:p>
          <a:p>
            <a:pPr>
              <a:lnSpc>
                <a:spcPct val="110000"/>
              </a:lnSpc>
            </a:pPr>
            <a:r>
              <a:rPr lang="en-US" sz="900" dirty="0">
                <a:latin typeface="Candara" panose="020E0502030303020204" pitchFamily="34" charset="0"/>
              </a:rPr>
              <a:t>Implementation of uniform SAP HR platform globally – multi year program</a:t>
            </a:r>
          </a:p>
        </p:txBody>
      </p:sp>
      <p:sp>
        <p:nvSpPr>
          <p:cNvPr id="12" name="AutoShape 5">
            <a:extLst>
              <a:ext uri="{FF2B5EF4-FFF2-40B4-BE49-F238E27FC236}">
                <a16:creationId xmlns:a16="http://schemas.microsoft.com/office/drawing/2014/main" id="{0AA540DC-0A62-47A0-B210-56D260B15CD5}"/>
              </a:ext>
            </a:extLst>
          </p:cNvPr>
          <p:cNvSpPr>
            <a:spLocks noChangeArrowheads="1"/>
          </p:cNvSpPr>
          <p:nvPr/>
        </p:nvSpPr>
        <p:spPr bwMode="auto">
          <a:xfrm>
            <a:off x="604338" y="2989037"/>
            <a:ext cx="1316037" cy="594122"/>
          </a:xfrm>
          <a:prstGeom prst="chevron">
            <a:avLst>
              <a:gd name="adj" fmla="val 41533"/>
            </a:avLst>
          </a:prstGeom>
          <a:solidFill>
            <a:srgbClr val="00A1E4"/>
          </a:solidFill>
          <a:ln w="9525">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2000</a:t>
            </a:r>
          </a:p>
        </p:txBody>
      </p:sp>
      <p:sp>
        <p:nvSpPr>
          <p:cNvPr id="13" name="AutoShape 6">
            <a:extLst>
              <a:ext uri="{FF2B5EF4-FFF2-40B4-BE49-F238E27FC236}">
                <a16:creationId xmlns:a16="http://schemas.microsoft.com/office/drawing/2014/main" id="{CD344740-AF93-48C6-93DF-ADF9A35F609B}"/>
              </a:ext>
            </a:extLst>
          </p:cNvPr>
          <p:cNvSpPr>
            <a:spLocks noChangeArrowheads="1"/>
          </p:cNvSpPr>
          <p:nvPr/>
        </p:nvSpPr>
        <p:spPr bwMode="auto">
          <a:xfrm>
            <a:off x="1301250" y="2885453"/>
            <a:ext cx="1128713" cy="801291"/>
          </a:xfrm>
          <a:prstGeom prst="chevron">
            <a:avLst>
              <a:gd name="adj" fmla="val 26412"/>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 2001</a:t>
            </a:r>
          </a:p>
        </p:txBody>
      </p:sp>
      <p:sp>
        <p:nvSpPr>
          <p:cNvPr id="14" name="AutoShape 7">
            <a:extLst>
              <a:ext uri="{FF2B5EF4-FFF2-40B4-BE49-F238E27FC236}">
                <a16:creationId xmlns:a16="http://schemas.microsoft.com/office/drawing/2014/main" id="{66C01085-8C78-44AA-8FC8-47BEAD05A8C6}"/>
              </a:ext>
            </a:extLst>
          </p:cNvPr>
          <p:cNvSpPr>
            <a:spLocks noChangeArrowheads="1"/>
          </p:cNvSpPr>
          <p:nvPr/>
        </p:nvSpPr>
        <p:spPr bwMode="auto">
          <a:xfrm>
            <a:off x="1948948" y="2780678"/>
            <a:ext cx="1417638" cy="1010841"/>
          </a:xfrm>
          <a:prstGeom prst="chevron">
            <a:avLst>
              <a:gd name="adj" fmla="val 26296"/>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2002</a:t>
            </a:r>
          </a:p>
        </p:txBody>
      </p:sp>
      <p:sp>
        <p:nvSpPr>
          <p:cNvPr id="15" name="AutoShape 8">
            <a:extLst>
              <a:ext uri="{FF2B5EF4-FFF2-40B4-BE49-F238E27FC236}">
                <a16:creationId xmlns:a16="http://schemas.microsoft.com/office/drawing/2014/main" id="{7CF9D681-FA54-4EC4-BDC9-6A6AA7B713D0}"/>
              </a:ext>
            </a:extLst>
          </p:cNvPr>
          <p:cNvSpPr>
            <a:spLocks noChangeArrowheads="1"/>
          </p:cNvSpPr>
          <p:nvPr/>
        </p:nvSpPr>
        <p:spPr bwMode="auto">
          <a:xfrm>
            <a:off x="2595061" y="2675903"/>
            <a:ext cx="1522412" cy="1220391"/>
          </a:xfrm>
          <a:prstGeom prst="chevron">
            <a:avLst>
              <a:gd name="adj" fmla="val 25000"/>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2003</a:t>
            </a:r>
          </a:p>
        </p:txBody>
      </p:sp>
      <p:sp>
        <p:nvSpPr>
          <p:cNvPr id="16" name="AutoShape 9">
            <a:extLst>
              <a:ext uri="{FF2B5EF4-FFF2-40B4-BE49-F238E27FC236}">
                <a16:creationId xmlns:a16="http://schemas.microsoft.com/office/drawing/2014/main" id="{6D516173-F1D3-4D30-ADB9-3140DF5C1EEC}"/>
              </a:ext>
            </a:extLst>
          </p:cNvPr>
          <p:cNvSpPr>
            <a:spLocks noChangeArrowheads="1"/>
          </p:cNvSpPr>
          <p:nvPr/>
        </p:nvSpPr>
        <p:spPr bwMode="auto">
          <a:xfrm>
            <a:off x="3193548" y="2572319"/>
            <a:ext cx="1697038" cy="1427559"/>
          </a:xfrm>
          <a:prstGeom prst="chevron">
            <a:avLst>
              <a:gd name="adj" fmla="val 25000"/>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2004</a:t>
            </a:r>
          </a:p>
        </p:txBody>
      </p:sp>
      <p:sp>
        <p:nvSpPr>
          <p:cNvPr id="17" name="AutoShape 10">
            <a:extLst>
              <a:ext uri="{FF2B5EF4-FFF2-40B4-BE49-F238E27FC236}">
                <a16:creationId xmlns:a16="http://schemas.microsoft.com/office/drawing/2014/main" id="{86F4C3C7-D19A-4C3A-B732-3B5206D742E1}"/>
              </a:ext>
            </a:extLst>
          </p:cNvPr>
          <p:cNvSpPr>
            <a:spLocks noChangeArrowheads="1"/>
          </p:cNvSpPr>
          <p:nvPr/>
        </p:nvSpPr>
        <p:spPr bwMode="auto">
          <a:xfrm>
            <a:off x="3793624" y="2437778"/>
            <a:ext cx="1697038" cy="1657350"/>
          </a:xfrm>
          <a:prstGeom prst="chevron">
            <a:avLst>
              <a:gd name="adj" fmla="val 25000"/>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2005</a:t>
            </a:r>
          </a:p>
        </p:txBody>
      </p:sp>
      <p:sp>
        <p:nvSpPr>
          <p:cNvPr id="18" name="AutoShape 11">
            <a:extLst>
              <a:ext uri="{FF2B5EF4-FFF2-40B4-BE49-F238E27FC236}">
                <a16:creationId xmlns:a16="http://schemas.microsoft.com/office/drawing/2014/main" id="{59778087-2AA4-467E-B5DC-792A0A69D038}"/>
              </a:ext>
            </a:extLst>
          </p:cNvPr>
          <p:cNvSpPr>
            <a:spLocks noChangeArrowheads="1"/>
          </p:cNvSpPr>
          <p:nvPr/>
        </p:nvSpPr>
        <p:spPr bwMode="auto">
          <a:xfrm>
            <a:off x="4393699" y="2312764"/>
            <a:ext cx="1697038" cy="1907381"/>
          </a:xfrm>
          <a:prstGeom prst="chevron">
            <a:avLst>
              <a:gd name="adj" fmla="val 25000"/>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 2006</a:t>
            </a:r>
          </a:p>
        </p:txBody>
      </p:sp>
      <p:sp>
        <p:nvSpPr>
          <p:cNvPr id="19" name="Text Box 12">
            <a:extLst>
              <a:ext uri="{FF2B5EF4-FFF2-40B4-BE49-F238E27FC236}">
                <a16:creationId xmlns:a16="http://schemas.microsoft.com/office/drawing/2014/main" id="{42BB80BA-1FA0-4ABC-ADCA-4046321246D1}"/>
              </a:ext>
            </a:extLst>
          </p:cNvPr>
          <p:cNvSpPr txBox="1">
            <a:spLocks noChangeArrowheads="1"/>
          </p:cNvSpPr>
          <p:nvPr/>
        </p:nvSpPr>
        <p:spPr bwMode="auto">
          <a:xfrm>
            <a:off x="430908" y="2046458"/>
            <a:ext cx="1088996" cy="701722"/>
          </a:xfrm>
          <a:prstGeom prst="rect">
            <a:avLst/>
          </a:prstGeom>
          <a:noFill/>
          <a:ln w="9525">
            <a:noFill/>
            <a:miter lim="800000"/>
            <a:headEnd/>
            <a:tailEnd/>
          </a:ln>
        </p:spPr>
        <p:txBody>
          <a:bodyPr wrap="square" lIns="91430" tIns="45716" rIns="91430" bIns="45716">
            <a:spAutoFit/>
          </a:bodyPr>
          <a:lstStyle/>
          <a:p>
            <a:pPr>
              <a:lnSpc>
                <a:spcPct val="110000"/>
              </a:lnSpc>
            </a:pPr>
            <a:r>
              <a:rPr lang="en-US" sz="900" dirty="0">
                <a:latin typeface="Candara" panose="020E0502030303020204" pitchFamily="34" charset="0"/>
              </a:rPr>
              <a:t>Engagement </a:t>
            </a:r>
          </a:p>
          <a:p>
            <a:pPr>
              <a:lnSpc>
                <a:spcPct val="110000"/>
              </a:lnSpc>
            </a:pPr>
            <a:r>
              <a:rPr lang="en-US" sz="900" dirty="0">
                <a:latin typeface="Candara" panose="020E0502030303020204" pitchFamily="34" charset="0"/>
              </a:rPr>
              <a:t>kick-off. </a:t>
            </a:r>
          </a:p>
          <a:p>
            <a:pPr>
              <a:lnSpc>
                <a:spcPct val="110000"/>
              </a:lnSpc>
            </a:pPr>
            <a:r>
              <a:rPr lang="en-US" sz="900" dirty="0">
                <a:latin typeface="Candara" panose="020E0502030303020204" pitchFamily="34" charset="0"/>
              </a:rPr>
              <a:t>Setup of </a:t>
            </a:r>
            <a:r>
              <a:rPr lang="en-US" sz="900" dirty="0" err="1">
                <a:latin typeface="Candara" panose="020E0502030303020204" pitchFamily="34" charset="0"/>
              </a:rPr>
              <a:t>Centura</a:t>
            </a:r>
            <a:r>
              <a:rPr lang="en-US" sz="900" dirty="0">
                <a:latin typeface="Candara" panose="020E0502030303020204" pitchFamily="34" charset="0"/>
              </a:rPr>
              <a:t> / Mainframe </a:t>
            </a:r>
            <a:r>
              <a:rPr lang="en-US" sz="900" dirty="0" err="1">
                <a:latin typeface="Candara" panose="020E0502030303020204" pitchFamily="34" charset="0"/>
              </a:rPr>
              <a:t>CoE</a:t>
            </a:r>
            <a:endParaRPr lang="en-US" sz="900" dirty="0">
              <a:latin typeface="Candara" panose="020E0502030303020204" pitchFamily="34" charset="0"/>
            </a:endParaRPr>
          </a:p>
        </p:txBody>
      </p:sp>
      <p:sp>
        <p:nvSpPr>
          <p:cNvPr id="20" name="Line 13">
            <a:extLst>
              <a:ext uri="{FF2B5EF4-FFF2-40B4-BE49-F238E27FC236}">
                <a16:creationId xmlns:a16="http://schemas.microsoft.com/office/drawing/2014/main" id="{9D11F658-F716-4503-8F96-DF828F0F022B}"/>
              </a:ext>
            </a:extLst>
          </p:cNvPr>
          <p:cNvSpPr>
            <a:spLocks noChangeShapeType="1"/>
          </p:cNvSpPr>
          <p:nvPr/>
        </p:nvSpPr>
        <p:spPr bwMode="auto">
          <a:xfrm flipV="1">
            <a:off x="1515561" y="3684363"/>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21" name="Line 14">
            <a:extLst>
              <a:ext uri="{FF2B5EF4-FFF2-40B4-BE49-F238E27FC236}">
                <a16:creationId xmlns:a16="http://schemas.microsoft.com/office/drawing/2014/main" id="{F1D70F4C-42D4-496E-92CB-835C677561CB}"/>
              </a:ext>
            </a:extLst>
          </p:cNvPr>
          <p:cNvSpPr>
            <a:spLocks noChangeShapeType="1"/>
          </p:cNvSpPr>
          <p:nvPr/>
        </p:nvSpPr>
        <p:spPr bwMode="auto">
          <a:xfrm flipV="1">
            <a:off x="758323" y="2655663"/>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22" name="Text Box 15">
            <a:extLst>
              <a:ext uri="{FF2B5EF4-FFF2-40B4-BE49-F238E27FC236}">
                <a16:creationId xmlns:a16="http://schemas.microsoft.com/office/drawing/2014/main" id="{CC6835DB-DA17-4C75-B990-28CE9351EA62}"/>
              </a:ext>
            </a:extLst>
          </p:cNvPr>
          <p:cNvSpPr txBox="1">
            <a:spLocks noChangeArrowheads="1"/>
          </p:cNvSpPr>
          <p:nvPr/>
        </p:nvSpPr>
        <p:spPr bwMode="auto">
          <a:xfrm>
            <a:off x="410661" y="3988106"/>
            <a:ext cx="2057400" cy="1158771"/>
          </a:xfrm>
          <a:prstGeom prst="rect">
            <a:avLst/>
          </a:prstGeom>
          <a:noFill/>
          <a:ln w="9525">
            <a:noFill/>
            <a:miter lim="800000"/>
            <a:headEnd/>
            <a:tailEnd/>
          </a:ln>
        </p:spPr>
        <p:txBody>
          <a:bodyPr lIns="91430" tIns="45716" rIns="91430" bIns="45716">
            <a:spAutoFit/>
          </a:bodyPr>
          <a:lstStyle/>
          <a:p>
            <a:pPr marL="174607" indent="-174607">
              <a:lnSpc>
                <a:spcPct val="110000"/>
              </a:lnSpc>
            </a:pPr>
            <a:r>
              <a:rPr lang="en-US" sz="900" dirty="0">
                <a:latin typeface="Candara" panose="020E0502030303020204" pitchFamily="34" charset="0"/>
              </a:rPr>
              <a:t>Signed $</a:t>
            </a:r>
            <a:r>
              <a:rPr lang="en-US" sz="900" dirty="0" err="1">
                <a:latin typeface="Candara" panose="020E0502030303020204" pitchFamily="34" charset="0"/>
              </a:rPr>
              <a:t>25m</a:t>
            </a:r>
            <a:r>
              <a:rPr lang="en-US" sz="900" dirty="0">
                <a:latin typeface="Candara" panose="020E0502030303020204" pitchFamily="34" charset="0"/>
              </a:rPr>
              <a:t> volume contract</a:t>
            </a:r>
          </a:p>
          <a:p>
            <a:pPr marL="174607" indent="-174607">
              <a:lnSpc>
                <a:spcPct val="110000"/>
              </a:lnSpc>
            </a:pPr>
            <a:r>
              <a:rPr lang="en-US" sz="900" dirty="0">
                <a:latin typeface="Candara" panose="020E0502030303020204" pitchFamily="34" charset="0"/>
              </a:rPr>
              <a:t>Setup of </a:t>
            </a:r>
            <a:r>
              <a:rPr lang="en-US" sz="900" dirty="0" err="1">
                <a:latin typeface="Candara" panose="020E0502030303020204" pitchFamily="34" charset="0"/>
              </a:rPr>
              <a:t>eFactory</a:t>
            </a:r>
            <a:r>
              <a:rPr lang="en-US" sz="900" dirty="0">
                <a:latin typeface="Candara" panose="020E0502030303020204" pitchFamily="34" charset="0"/>
              </a:rPr>
              <a:t>. </a:t>
            </a:r>
          </a:p>
          <a:p>
            <a:pPr marL="174607" indent="-174607">
              <a:lnSpc>
                <a:spcPct val="110000"/>
              </a:lnSpc>
            </a:pPr>
            <a:r>
              <a:rPr lang="en-US" sz="900" dirty="0">
                <a:latin typeface="Candara" panose="020E0502030303020204" pitchFamily="34" charset="0"/>
              </a:rPr>
              <a:t>Setup of</a:t>
            </a:r>
          </a:p>
          <a:p>
            <a:pPr marL="174607" indent="-174607">
              <a:lnSpc>
                <a:spcPct val="110000"/>
              </a:lnSpc>
              <a:buFontTx/>
              <a:buChar char="•"/>
            </a:pPr>
            <a:r>
              <a:rPr lang="en-US" sz="900" dirty="0">
                <a:latin typeface="Candara" panose="020E0502030303020204" pitchFamily="34" charset="0"/>
              </a:rPr>
              <a:t>DW/BI/Reporting </a:t>
            </a:r>
            <a:r>
              <a:rPr lang="en-US" sz="900" dirty="0" err="1">
                <a:latin typeface="Candara" panose="020E0502030303020204" pitchFamily="34" charset="0"/>
              </a:rPr>
              <a:t>CoE</a:t>
            </a:r>
            <a:r>
              <a:rPr lang="en-US" sz="900" dirty="0">
                <a:latin typeface="Candara" panose="020E0502030303020204" pitchFamily="34" charset="0"/>
              </a:rPr>
              <a:t> (</a:t>
            </a:r>
            <a:r>
              <a:rPr lang="en-US" sz="900" dirty="0" err="1">
                <a:latin typeface="Candara" panose="020E0502030303020204" pitchFamily="34" charset="0"/>
              </a:rPr>
              <a:t>Informatica</a:t>
            </a:r>
            <a:r>
              <a:rPr lang="en-US" sz="900" dirty="0">
                <a:latin typeface="Candara" panose="020E0502030303020204" pitchFamily="34" charset="0"/>
              </a:rPr>
              <a:t> &amp; </a:t>
            </a:r>
            <a:r>
              <a:rPr lang="en-US" sz="900" dirty="0" err="1">
                <a:latin typeface="Candara" panose="020E0502030303020204" pitchFamily="34" charset="0"/>
              </a:rPr>
              <a:t>Cognos</a:t>
            </a:r>
            <a:r>
              <a:rPr lang="en-US" sz="900" dirty="0">
                <a:latin typeface="Candara" panose="020E0502030303020204" pitchFamily="34" charset="0"/>
              </a:rPr>
              <a:t>) </a:t>
            </a:r>
          </a:p>
          <a:p>
            <a:pPr marL="174607" indent="-174607">
              <a:lnSpc>
                <a:spcPct val="110000"/>
              </a:lnSpc>
              <a:buFontTx/>
              <a:buChar char="•"/>
            </a:pPr>
            <a:r>
              <a:rPr lang="en-US" sz="900" dirty="0">
                <a:latin typeface="Candara" panose="020E0502030303020204" pitchFamily="34" charset="0"/>
              </a:rPr>
              <a:t>J2EE/TIBCO </a:t>
            </a:r>
            <a:r>
              <a:rPr lang="en-US" sz="900" dirty="0" err="1">
                <a:latin typeface="Candara" panose="020E0502030303020204" pitchFamily="34" charset="0"/>
              </a:rPr>
              <a:t>CoE</a:t>
            </a:r>
            <a:endParaRPr lang="en-US" sz="900" dirty="0">
              <a:latin typeface="Candara" panose="020E0502030303020204" pitchFamily="34" charset="0"/>
            </a:endParaRPr>
          </a:p>
          <a:p>
            <a:pPr marL="174607" indent="-174607">
              <a:lnSpc>
                <a:spcPct val="110000"/>
              </a:lnSpc>
            </a:pPr>
            <a:endParaRPr lang="en-US" sz="900" dirty="0">
              <a:latin typeface="Candara" panose="020E0502030303020204" pitchFamily="34" charset="0"/>
            </a:endParaRPr>
          </a:p>
        </p:txBody>
      </p:sp>
      <p:sp>
        <p:nvSpPr>
          <p:cNvPr id="23" name="Line 16">
            <a:extLst>
              <a:ext uri="{FF2B5EF4-FFF2-40B4-BE49-F238E27FC236}">
                <a16:creationId xmlns:a16="http://schemas.microsoft.com/office/drawing/2014/main" id="{325CD355-2788-4302-9771-22360096C094}"/>
              </a:ext>
            </a:extLst>
          </p:cNvPr>
          <p:cNvSpPr>
            <a:spLocks noChangeShapeType="1"/>
          </p:cNvSpPr>
          <p:nvPr/>
        </p:nvSpPr>
        <p:spPr bwMode="auto">
          <a:xfrm flipV="1">
            <a:off x="2187073" y="2437778"/>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24" name="Text Box 17">
            <a:extLst>
              <a:ext uri="{FF2B5EF4-FFF2-40B4-BE49-F238E27FC236}">
                <a16:creationId xmlns:a16="http://schemas.microsoft.com/office/drawing/2014/main" id="{420042A1-B507-47F3-BA86-4E09F347D1EB}"/>
              </a:ext>
            </a:extLst>
          </p:cNvPr>
          <p:cNvSpPr txBox="1">
            <a:spLocks noChangeArrowheads="1"/>
          </p:cNvSpPr>
          <p:nvPr/>
        </p:nvSpPr>
        <p:spPr bwMode="auto">
          <a:xfrm>
            <a:off x="1663198" y="1901601"/>
            <a:ext cx="1047750" cy="1006421"/>
          </a:xfrm>
          <a:prstGeom prst="rect">
            <a:avLst/>
          </a:prstGeom>
          <a:no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Converted all T&amp;M projects to FP.</a:t>
            </a:r>
          </a:p>
          <a:p>
            <a:pPr>
              <a:lnSpc>
                <a:spcPct val="110000"/>
              </a:lnSpc>
            </a:pPr>
            <a:r>
              <a:rPr lang="en-US" sz="900" dirty="0">
                <a:latin typeface="Candara" panose="020E0502030303020204" pitchFamily="34" charset="0"/>
              </a:rPr>
              <a:t>Program based on COSM model rolled-out</a:t>
            </a:r>
          </a:p>
        </p:txBody>
      </p:sp>
      <p:sp>
        <p:nvSpPr>
          <p:cNvPr id="25" name="Line 18">
            <a:extLst>
              <a:ext uri="{FF2B5EF4-FFF2-40B4-BE49-F238E27FC236}">
                <a16:creationId xmlns:a16="http://schemas.microsoft.com/office/drawing/2014/main" id="{488842A5-E558-4919-9A53-C4ABC7892DE2}"/>
              </a:ext>
            </a:extLst>
          </p:cNvPr>
          <p:cNvSpPr>
            <a:spLocks noChangeShapeType="1"/>
          </p:cNvSpPr>
          <p:nvPr/>
        </p:nvSpPr>
        <p:spPr bwMode="auto">
          <a:xfrm flipV="1">
            <a:off x="2933198" y="3887959"/>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26" name="Text Box 19">
            <a:extLst>
              <a:ext uri="{FF2B5EF4-FFF2-40B4-BE49-F238E27FC236}">
                <a16:creationId xmlns:a16="http://schemas.microsoft.com/office/drawing/2014/main" id="{8C59D94A-BB60-420B-ACBA-F204ECB7EF12}"/>
              </a:ext>
            </a:extLst>
          </p:cNvPr>
          <p:cNvSpPr txBox="1">
            <a:spLocks noChangeArrowheads="1"/>
          </p:cNvSpPr>
          <p:nvPr/>
        </p:nvSpPr>
        <p:spPr bwMode="auto">
          <a:xfrm>
            <a:off x="2216505" y="4187249"/>
            <a:ext cx="1447800" cy="701722"/>
          </a:xfrm>
          <a:prstGeom prst="rect">
            <a:avLst/>
          </a:prstGeom>
          <a:no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Increased offshore leverage.</a:t>
            </a:r>
          </a:p>
          <a:p>
            <a:pPr>
              <a:lnSpc>
                <a:spcPct val="110000"/>
              </a:lnSpc>
            </a:pPr>
            <a:r>
              <a:rPr lang="en-US" sz="900" dirty="0">
                <a:latin typeface="Candara" panose="020E0502030303020204" pitchFamily="34" charset="0"/>
              </a:rPr>
              <a:t>Setup of the Rapid Response Team</a:t>
            </a:r>
          </a:p>
        </p:txBody>
      </p:sp>
      <p:sp>
        <p:nvSpPr>
          <p:cNvPr id="27" name="Line 20">
            <a:extLst>
              <a:ext uri="{FF2B5EF4-FFF2-40B4-BE49-F238E27FC236}">
                <a16:creationId xmlns:a16="http://schemas.microsoft.com/office/drawing/2014/main" id="{B8541DE7-8A5E-47BD-A01A-AD390881A324}"/>
              </a:ext>
            </a:extLst>
          </p:cNvPr>
          <p:cNvSpPr>
            <a:spLocks noChangeShapeType="1"/>
          </p:cNvSpPr>
          <p:nvPr/>
        </p:nvSpPr>
        <p:spPr bwMode="auto">
          <a:xfrm flipV="1">
            <a:off x="3428498" y="2209178"/>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28" name="Text Box 21">
            <a:extLst>
              <a:ext uri="{FF2B5EF4-FFF2-40B4-BE49-F238E27FC236}">
                <a16:creationId xmlns:a16="http://schemas.microsoft.com/office/drawing/2014/main" id="{76CCFEC9-F1BA-414F-BEA5-FA5BB0F35ADA}"/>
              </a:ext>
            </a:extLst>
          </p:cNvPr>
          <p:cNvSpPr txBox="1">
            <a:spLocks noChangeArrowheads="1"/>
          </p:cNvSpPr>
          <p:nvPr/>
        </p:nvSpPr>
        <p:spPr bwMode="auto">
          <a:xfrm>
            <a:off x="2807786" y="1636033"/>
            <a:ext cx="1230312" cy="1006421"/>
          </a:xfrm>
          <a:prstGeom prst="rect">
            <a:avLst/>
          </a:prstGeom>
          <a:no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Ramped up to 325 and successfully executed 75/25 model.</a:t>
            </a:r>
          </a:p>
          <a:p>
            <a:pPr>
              <a:lnSpc>
                <a:spcPct val="110000"/>
              </a:lnSpc>
            </a:pPr>
            <a:r>
              <a:rPr lang="en-US" sz="900" dirty="0">
                <a:latin typeface="Candara" panose="020E0502030303020204" pitchFamily="34" charset="0"/>
              </a:rPr>
              <a:t>Setup of </a:t>
            </a:r>
            <a:r>
              <a:rPr lang="en-US" sz="900" dirty="0" err="1">
                <a:latin typeface="Candara" panose="020E0502030303020204" pitchFamily="34" charset="0"/>
              </a:rPr>
              <a:t>Plumtree</a:t>
            </a:r>
            <a:r>
              <a:rPr lang="en-US" sz="900" dirty="0">
                <a:latin typeface="Candara" panose="020E0502030303020204" pitchFamily="34" charset="0"/>
              </a:rPr>
              <a:t> </a:t>
            </a:r>
            <a:r>
              <a:rPr lang="en-US" sz="900" dirty="0" err="1">
                <a:latin typeface="Candara" panose="020E0502030303020204" pitchFamily="34" charset="0"/>
              </a:rPr>
              <a:t>CoE</a:t>
            </a:r>
            <a:endParaRPr lang="en-US" sz="900" dirty="0">
              <a:latin typeface="Candara" panose="020E0502030303020204" pitchFamily="34" charset="0"/>
            </a:endParaRPr>
          </a:p>
        </p:txBody>
      </p:sp>
      <p:sp>
        <p:nvSpPr>
          <p:cNvPr id="29" name="Line 22">
            <a:extLst>
              <a:ext uri="{FF2B5EF4-FFF2-40B4-BE49-F238E27FC236}">
                <a16:creationId xmlns:a16="http://schemas.microsoft.com/office/drawing/2014/main" id="{C22EF102-2E2F-424E-BD98-824B8BEC6415}"/>
              </a:ext>
            </a:extLst>
          </p:cNvPr>
          <p:cNvSpPr>
            <a:spLocks noChangeShapeType="1"/>
          </p:cNvSpPr>
          <p:nvPr/>
        </p:nvSpPr>
        <p:spPr bwMode="auto">
          <a:xfrm flipV="1">
            <a:off x="4666748" y="1980578"/>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30" name="Text Box 23">
            <a:extLst>
              <a:ext uri="{FF2B5EF4-FFF2-40B4-BE49-F238E27FC236}">
                <a16:creationId xmlns:a16="http://schemas.microsoft.com/office/drawing/2014/main" id="{D948D61A-1829-4DF2-8831-9252F406A467}"/>
              </a:ext>
            </a:extLst>
          </p:cNvPr>
          <p:cNvSpPr txBox="1">
            <a:spLocks noChangeArrowheads="1"/>
          </p:cNvSpPr>
          <p:nvPr/>
        </p:nvSpPr>
        <p:spPr bwMode="auto">
          <a:xfrm>
            <a:off x="3931215" y="1436889"/>
            <a:ext cx="1404937" cy="854072"/>
          </a:xfrm>
          <a:prstGeom prst="rect">
            <a:avLst/>
          </a:prstGeom>
          <a:no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Supported Customer integration</a:t>
            </a:r>
          </a:p>
          <a:p>
            <a:pPr>
              <a:lnSpc>
                <a:spcPct val="110000"/>
              </a:lnSpc>
            </a:pPr>
            <a:r>
              <a:rPr lang="fr-FR" sz="900" dirty="0" err="1">
                <a:latin typeface="Candara" panose="020E0502030303020204" pitchFamily="34" charset="0"/>
              </a:rPr>
              <a:t>Insurance</a:t>
            </a:r>
            <a:r>
              <a:rPr lang="fr-FR" sz="900" dirty="0">
                <a:latin typeface="Candara" panose="020E0502030303020204" pitchFamily="34" charset="0"/>
              </a:rPr>
              <a:t> </a:t>
            </a:r>
            <a:r>
              <a:rPr lang="en-US" sz="900" dirty="0">
                <a:latin typeface="Candara" panose="020E0502030303020204" pitchFamily="34" charset="0"/>
              </a:rPr>
              <a:t>domain</a:t>
            </a:r>
            <a:r>
              <a:rPr lang="fr-FR" sz="900" dirty="0">
                <a:latin typeface="Candara" panose="020E0502030303020204" pitchFamily="34" charset="0"/>
              </a:rPr>
              <a:t> trainings &amp; AICPCU certifications</a:t>
            </a:r>
            <a:endParaRPr lang="en-US" sz="900" dirty="0">
              <a:latin typeface="Candara" panose="020E0502030303020204" pitchFamily="34" charset="0"/>
            </a:endParaRPr>
          </a:p>
        </p:txBody>
      </p:sp>
      <p:sp>
        <p:nvSpPr>
          <p:cNvPr id="31" name="Line 24">
            <a:extLst>
              <a:ext uri="{FF2B5EF4-FFF2-40B4-BE49-F238E27FC236}">
                <a16:creationId xmlns:a16="http://schemas.microsoft.com/office/drawing/2014/main" id="{2AC88CFC-4561-4299-B5AB-A25686B9399A}"/>
              </a:ext>
            </a:extLst>
          </p:cNvPr>
          <p:cNvSpPr>
            <a:spLocks noChangeShapeType="1"/>
          </p:cNvSpPr>
          <p:nvPr/>
        </p:nvSpPr>
        <p:spPr bwMode="auto">
          <a:xfrm flipV="1">
            <a:off x="3958723" y="4105844"/>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32" name="Text Box 25">
            <a:extLst>
              <a:ext uri="{FF2B5EF4-FFF2-40B4-BE49-F238E27FC236}">
                <a16:creationId xmlns:a16="http://schemas.microsoft.com/office/drawing/2014/main" id="{3A439BDB-9F73-41E9-9FA5-87C726B09002}"/>
              </a:ext>
            </a:extLst>
          </p:cNvPr>
          <p:cNvSpPr txBox="1">
            <a:spLocks noChangeArrowheads="1"/>
          </p:cNvSpPr>
          <p:nvPr/>
        </p:nvSpPr>
        <p:spPr bwMode="auto">
          <a:xfrm>
            <a:off x="3395368" y="4386392"/>
            <a:ext cx="1325356" cy="854072"/>
          </a:xfrm>
          <a:prstGeom prst="rect">
            <a:avLst/>
          </a:prstGeom>
          <a:noFill/>
          <a:ln w="9525">
            <a:noFill/>
            <a:miter lim="800000"/>
            <a:headEnd/>
            <a:tailEnd/>
          </a:ln>
        </p:spPr>
        <p:txBody>
          <a:bodyPr wrap="square" lIns="91430" tIns="45716" rIns="91430" bIns="45716">
            <a:spAutoFit/>
          </a:bodyPr>
          <a:lstStyle/>
          <a:p>
            <a:pPr>
              <a:lnSpc>
                <a:spcPct val="110000"/>
              </a:lnSpc>
            </a:pPr>
            <a:r>
              <a:rPr lang="en-US" sz="900" dirty="0">
                <a:latin typeface="Candara" panose="020E0502030303020204" pitchFamily="34" charset="0"/>
              </a:rPr>
              <a:t>Adopted new GEIS Tech Stack, (</a:t>
            </a:r>
            <a:r>
              <a:rPr lang="en-US" sz="900" dirty="0" err="1">
                <a:latin typeface="Candara" panose="020E0502030303020204" pitchFamily="34" charset="0"/>
              </a:rPr>
              <a:t>Plumtree</a:t>
            </a:r>
            <a:r>
              <a:rPr lang="en-US" sz="900" dirty="0">
                <a:latin typeface="Candara" panose="020E0502030303020204" pitchFamily="34" charset="0"/>
              </a:rPr>
              <a:t>, SAP XI, </a:t>
            </a:r>
            <a:r>
              <a:rPr lang="en-US" sz="900" dirty="0" err="1">
                <a:latin typeface="Candara" panose="020E0502030303020204" pitchFamily="34" charset="0"/>
              </a:rPr>
              <a:t>Documentum</a:t>
            </a:r>
            <a:r>
              <a:rPr lang="en-US" sz="900" dirty="0">
                <a:latin typeface="Candara" panose="020E0502030303020204" pitchFamily="34" charset="0"/>
              </a:rPr>
              <a:t>)</a:t>
            </a:r>
          </a:p>
          <a:p>
            <a:pPr>
              <a:lnSpc>
                <a:spcPct val="110000"/>
              </a:lnSpc>
            </a:pPr>
            <a:r>
              <a:rPr lang="en-US" sz="900" dirty="0">
                <a:latin typeface="Candara" panose="020E0502030303020204" pitchFamily="34" charset="0"/>
              </a:rPr>
              <a:t>Setup of </a:t>
            </a:r>
            <a:r>
              <a:rPr lang="en-US" sz="900" dirty="0" err="1">
                <a:latin typeface="Candara" panose="020E0502030303020204" pitchFamily="34" charset="0"/>
              </a:rPr>
              <a:t>Documentum</a:t>
            </a:r>
            <a:r>
              <a:rPr lang="en-US" sz="900" dirty="0">
                <a:latin typeface="Candara" panose="020E0502030303020204" pitchFamily="34" charset="0"/>
              </a:rPr>
              <a:t> and SAP XI </a:t>
            </a:r>
            <a:r>
              <a:rPr lang="en-US" sz="900" dirty="0" err="1">
                <a:latin typeface="Candara" panose="020E0502030303020204" pitchFamily="34" charset="0"/>
              </a:rPr>
              <a:t>CoE</a:t>
            </a:r>
            <a:endParaRPr lang="en-US" sz="900" dirty="0">
              <a:latin typeface="Candara" panose="020E0502030303020204" pitchFamily="34" charset="0"/>
            </a:endParaRPr>
          </a:p>
        </p:txBody>
      </p:sp>
      <p:sp>
        <p:nvSpPr>
          <p:cNvPr id="33" name="Line 26">
            <a:extLst>
              <a:ext uri="{FF2B5EF4-FFF2-40B4-BE49-F238E27FC236}">
                <a16:creationId xmlns:a16="http://schemas.microsoft.com/office/drawing/2014/main" id="{23A81847-451E-4EDE-AD8E-3DC76B3F2540}"/>
              </a:ext>
            </a:extLst>
          </p:cNvPr>
          <p:cNvSpPr>
            <a:spLocks noChangeShapeType="1"/>
          </p:cNvSpPr>
          <p:nvPr/>
        </p:nvSpPr>
        <p:spPr bwMode="auto">
          <a:xfrm flipV="1">
            <a:off x="5363661" y="4270150"/>
            <a:ext cx="0" cy="34290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34" name="Text Box 27">
            <a:extLst>
              <a:ext uri="{FF2B5EF4-FFF2-40B4-BE49-F238E27FC236}">
                <a16:creationId xmlns:a16="http://schemas.microsoft.com/office/drawing/2014/main" id="{253E8B51-A2A0-46B5-B878-A06F77165F28}"/>
              </a:ext>
            </a:extLst>
          </p:cNvPr>
          <p:cNvSpPr txBox="1">
            <a:spLocks noChangeArrowheads="1"/>
          </p:cNvSpPr>
          <p:nvPr/>
        </p:nvSpPr>
        <p:spPr bwMode="auto">
          <a:xfrm>
            <a:off x="4644523" y="4535750"/>
            <a:ext cx="1524000" cy="854072"/>
          </a:xfrm>
          <a:prstGeom prst="rect">
            <a:avLst/>
          </a:prstGeom>
          <a:no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Supported IS portfolio integration with Customer.</a:t>
            </a:r>
          </a:p>
          <a:p>
            <a:pPr>
              <a:lnSpc>
                <a:spcPct val="110000"/>
              </a:lnSpc>
            </a:pPr>
            <a:r>
              <a:rPr lang="en-US" sz="900" dirty="0">
                <a:latin typeface="Candara" panose="020E0502030303020204" pitchFamily="34" charset="0"/>
              </a:rPr>
              <a:t>Setup of dedicated infrastructure.</a:t>
            </a:r>
          </a:p>
          <a:p>
            <a:pPr>
              <a:lnSpc>
                <a:spcPct val="110000"/>
              </a:lnSpc>
            </a:pPr>
            <a:r>
              <a:rPr lang="en-US" sz="900" dirty="0">
                <a:latin typeface="Candara" panose="020E0502030303020204" pitchFamily="34" charset="0"/>
              </a:rPr>
              <a:t>LOMA certifications </a:t>
            </a:r>
          </a:p>
        </p:txBody>
      </p:sp>
      <p:sp>
        <p:nvSpPr>
          <p:cNvPr id="35" name="AutoShape 28">
            <a:extLst>
              <a:ext uri="{FF2B5EF4-FFF2-40B4-BE49-F238E27FC236}">
                <a16:creationId xmlns:a16="http://schemas.microsoft.com/office/drawing/2014/main" id="{35DEA8C1-84F8-4DF9-B2F5-512F6A0AC65D}"/>
              </a:ext>
            </a:extLst>
          </p:cNvPr>
          <p:cNvSpPr>
            <a:spLocks noChangeArrowheads="1"/>
          </p:cNvSpPr>
          <p:nvPr/>
        </p:nvSpPr>
        <p:spPr bwMode="auto">
          <a:xfrm>
            <a:off x="5084263" y="2242517"/>
            <a:ext cx="1697037" cy="2040731"/>
          </a:xfrm>
          <a:prstGeom prst="chevron">
            <a:avLst>
              <a:gd name="adj" fmla="val 25000"/>
            </a:avLst>
          </a:prstGeom>
          <a:solidFill>
            <a:srgbClr val="00A1E4"/>
          </a:solidFill>
          <a:ln w="9525" algn="ctr">
            <a:solidFill>
              <a:schemeClr val="tx1"/>
            </a:solidFill>
            <a:miter lim="800000"/>
            <a:headEnd/>
            <a:tailEnd/>
          </a:ln>
        </p:spPr>
        <p:txBody>
          <a:bodyPr wrap="none" lIns="91430" tIns="45716" rIns="91430" bIns="45716" anchor="ctr"/>
          <a:lstStyle/>
          <a:p>
            <a:r>
              <a:rPr lang="en-US" dirty="0">
                <a:solidFill>
                  <a:schemeClr val="bg1"/>
                </a:solidFill>
                <a:latin typeface="Calibri" pitchFamily="34" charset="0"/>
              </a:rPr>
              <a:t> 2007</a:t>
            </a:r>
          </a:p>
        </p:txBody>
      </p:sp>
      <p:sp>
        <p:nvSpPr>
          <p:cNvPr id="36" name="AutoShape 29">
            <a:extLst>
              <a:ext uri="{FF2B5EF4-FFF2-40B4-BE49-F238E27FC236}">
                <a16:creationId xmlns:a16="http://schemas.microsoft.com/office/drawing/2014/main" id="{DC8F94DF-D325-403F-A496-AD10F2F6D892}"/>
              </a:ext>
            </a:extLst>
          </p:cNvPr>
          <p:cNvSpPr>
            <a:spLocks noChangeArrowheads="1"/>
          </p:cNvSpPr>
          <p:nvPr/>
        </p:nvSpPr>
        <p:spPr bwMode="auto">
          <a:xfrm>
            <a:off x="5849438" y="2119882"/>
            <a:ext cx="1292225" cy="2293144"/>
          </a:xfrm>
          <a:prstGeom prst="chevron">
            <a:avLst>
              <a:gd name="adj" fmla="val 29986"/>
            </a:avLst>
          </a:prstGeom>
          <a:solidFill>
            <a:srgbClr val="00A1E4"/>
          </a:solidFill>
          <a:ln w="9525" algn="ctr">
            <a:solidFill>
              <a:schemeClr val="tx1"/>
            </a:solidFill>
            <a:miter lim="800000"/>
            <a:headEnd/>
            <a:tailEnd/>
          </a:ln>
        </p:spPr>
        <p:txBody>
          <a:bodyPr wrap="none" lIns="91430" tIns="45716" rIns="91430" bIns="45716" anchor="ctr"/>
          <a:lstStyle/>
          <a:p>
            <a:endParaRPr lang="de-DE" dirty="0">
              <a:solidFill>
                <a:schemeClr val="bg1"/>
              </a:solidFill>
              <a:latin typeface="Calibri" pitchFamily="34" charset="0"/>
            </a:endParaRPr>
          </a:p>
        </p:txBody>
      </p:sp>
      <p:sp>
        <p:nvSpPr>
          <p:cNvPr id="37" name="Rectangle 30">
            <a:extLst>
              <a:ext uri="{FF2B5EF4-FFF2-40B4-BE49-F238E27FC236}">
                <a16:creationId xmlns:a16="http://schemas.microsoft.com/office/drawing/2014/main" id="{1287B15E-EF13-4847-A776-3075CDBBDC00}"/>
              </a:ext>
            </a:extLst>
          </p:cNvPr>
          <p:cNvSpPr>
            <a:spLocks noChangeArrowheads="1"/>
          </p:cNvSpPr>
          <p:nvPr/>
        </p:nvSpPr>
        <p:spPr bwMode="auto">
          <a:xfrm>
            <a:off x="6303462" y="3148581"/>
            <a:ext cx="698500" cy="228600"/>
          </a:xfrm>
          <a:prstGeom prst="rect">
            <a:avLst/>
          </a:prstGeom>
          <a:noFill/>
          <a:ln w="9525" algn="ctr">
            <a:noFill/>
            <a:miter lim="800000"/>
            <a:headEnd/>
            <a:tailEnd/>
          </a:ln>
        </p:spPr>
        <p:txBody>
          <a:bodyPr wrap="none" lIns="91430" tIns="45716" rIns="91430" bIns="45716" anchor="ctr"/>
          <a:lstStyle/>
          <a:p>
            <a:r>
              <a:rPr lang="en-US" dirty="0">
                <a:solidFill>
                  <a:schemeClr val="bg1"/>
                </a:solidFill>
                <a:latin typeface="Calibri" pitchFamily="34" charset="0"/>
              </a:rPr>
              <a:t>2008</a:t>
            </a:r>
          </a:p>
        </p:txBody>
      </p:sp>
      <p:sp>
        <p:nvSpPr>
          <p:cNvPr id="38" name="AutoShape 31">
            <a:extLst>
              <a:ext uri="{FF2B5EF4-FFF2-40B4-BE49-F238E27FC236}">
                <a16:creationId xmlns:a16="http://schemas.microsoft.com/office/drawing/2014/main" id="{7358A7AC-1984-40CC-859F-08E864C8027C}"/>
              </a:ext>
            </a:extLst>
          </p:cNvPr>
          <p:cNvSpPr>
            <a:spLocks noChangeArrowheads="1"/>
          </p:cNvSpPr>
          <p:nvPr/>
        </p:nvSpPr>
        <p:spPr bwMode="auto">
          <a:xfrm>
            <a:off x="6473323" y="2028204"/>
            <a:ext cx="1600200" cy="2534841"/>
          </a:xfrm>
          <a:prstGeom prst="chevron">
            <a:avLst>
              <a:gd name="adj" fmla="val 29986"/>
            </a:avLst>
          </a:prstGeom>
          <a:solidFill>
            <a:srgbClr val="00A1E4"/>
          </a:solidFill>
          <a:ln w="9525" algn="ctr">
            <a:solidFill>
              <a:schemeClr val="tx1"/>
            </a:solidFill>
            <a:miter lim="800000"/>
            <a:headEnd/>
            <a:tailEnd/>
          </a:ln>
        </p:spPr>
        <p:txBody>
          <a:bodyPr wrap="none" lIns="91430" tIns="45716" rIns="91430" bIns="45716" anchor="ctr"/>
          <a:lstStyle/>
          <a:p>
            <a:endParaRPr lang="de-DE" dirty="0">
              <a:solidFill>
                <a:schemeClr val="bg1"/>
              </a:solidFill>
              <a:latin typeface="Calibri" pitchFamily="34" charset="0"/>
            </a:endParaRPr>
          </a:p>
        </p:txBody>
      </p:sp>
      <p:sp>
        <p:nvSpPr>
          <p:cNvPr id="39" name="Rectangle 32">
            <a:extLst>
              <a:ext uri="{FF2B5EF4-FFF2-40B4-BE49-F238E27FC236}">
                <a16:creationId xmlns:a16="http://schemas.microsoft.com/office/drawing/2014/main" id="{A84E275A-5B8B-4F0C-9DDB-46C57CC31321}"/>
              </a:ext>
            </a:extLst>
          </p:cNvPr>
          <p:cNvSpPr>
            <a:spLocks noChangeArrowheads="1"/>
          </p:cNvSpPr>
          <p:nvPr/>
        </p:nvSpPr>
        <p:spPr bwMode="auto">
          <a:xfrm>
            <a:off x="6854323" y="3171204"/>
            <a:ext cx="762000" cy="228600"/>
          </a:xfrm>
          <a:prstGeom prst="rect">
            <a:avLst/>
          </a:prstGeom>
          <a:noFill/>
          <a:ln w="9525" algn="ctr">
            <a:noFill/>
            <a:miter lim="800000"/>
            <a:headEnd/>
            <a:tailEnd/>
          </a:ln>
        </p:spPr>
        <p:txBody>
          <a:bodyPr wrap="none" lIns="91430" tIns="45716" rIns="91430" bIns="45716" anchor="ctr"/>
          <a:lstStyle/>
          <a:p>
            <a:r>
              <a:rPr lang="en-US" dirty="0">
                <a:solidFill>
                  <a:schemeClr val="bg1"/>
                </a:solidFill>
                <a:latin typeface="Calibri" pitchFamily="34" charset="0"/>
              </a:rPr>
              <a:t>2009</a:t>
            </a:r>
          </a:p>
        </p:txBody>
      </p:sp>
      <p:sp>
        <p:nvSpPr>
          <p:cNvPr id="40" name="AutoShape 31">
            <a:extLst>
              <a:ext uri="{FF2B5EF4-FFF2-40B4-BE49-F238E27FC236}">
                <a16:creationId xmlns:a16="http://schemas.microsoft.com/office/drawing/2014/main" id="{457E5D58-7993-4A15-972B-86DC0F1B37EB}"/>
              </a:ext>
            </a:extLst>
          </p:cNvPr>
          <p:cNvSpPr>
            <a:spLocks noChangeArrowheads="1"/>
          </p:cNvSpPr>
          <p:nvPr/>
        </p:nvSpPr>
        <p:spPr bwMode="auto">
          <a:xfrm>
            <a:off x="7141661" y="1980578"/>
            <a:ext cx="1143000" cy="2676525"/>
          </a:xfrm>
          <a:prstGeom prst="chevron">
            <a:avLst>
              <a:gd name="adj" fmla="val 29986"/>
            </a:avLst>
          </a:prstGeom>
          <a:solidFill>
            <a:srgbClr val="00A1E4"/>
          </a:solidFill>
          <a:ln w="9525" algn="ctr">
            <a:solidFill>
              <a:schemeClr val="tx1"/>
            </a:solidFill>
            <a:miter lim="800000"/>
            <a:headEnd/>
            <a:tailEnd/>
          </a:ln>
        </p:spPr>
        <p:txBody>
          <a:bodyPr wrap="none" lIns="91430" tIns="45716" rIns="91430" bIns="45716" anchor="ctr"/>
          <a:lstStyle/>
          <a:p>
            <a:endParaRPr lang="de-DE" dirty="0">
              <a:solidFill>
                <a:schemeClr val="bg1"/>
              </a:solidFill>
              <a:latin typeface="Calibri" pitchFamily="34" charset="0"/>
            </a:endParaRPr>
          </a:p>
        </p:txBody>
      </p:sp>
      <p:sp>
        <p:nvSpPr>
          <p:cNvPr id="41" name="Rectangle 32">
            <a:extLst>
              <a:ext uri="{FF2B5EF4-FFF2-40B4-BE49-F238E27FC236}">
                <a16:creationId xmlns:a16="http://schemas.microsoft.com/office/drawing/2014/main" id="{67B1E2A7-0943-4A3F-9B34-6B82A81F3AD9}"/>
              </a:ext>
            </a:extLst>
          </p:cNvPr>
          <p:cNvSpPr>
            <a:spLocks noChangeArrowheads="1"/>
          </p:cNvSpPr>
          <p:nvPr/>
        </p:nvSpPr>
        <p:spPr bwMode="auto">
          <a:xfrm>
            <a:off x="7522661" y="3171204"/>
            <a:ext cx="609600" cy="228600"/>
          </a:xfrm>
          <a:prstGeom prst="rect">
            <a:avLst/>
          </a:prstGeom>
          <a:noFill/>
          <a:ln w="9525" algn="ctr">
            <a:noFill/>
            <a:miter lim="800000"/>
            <a:headEnd/>
            <a:tailEnd/>
          </a:ln>
        </p:spPr>
        <p:txBody>
          <a:bodyPr wrap="none" lIns="91430" tIns="45716" rIns="91430" bIns="45716" anchor="ctr"/>
          <a:lstStyle/>
          <a:p>
            <a:r>
              <a:rPr lang="en-US" dirty="0">
                <a:solidFill>
                  <a:schemeClr val="bg1"/>
                </a:solidFill>
                <a:latin typeface="Calibri" pitchFamily="34" charset="0"/>
              </a:rPr>
              <a:t>2010</a:t>
            </a:r>
          </a:p>
        </p:txBody>
      </p:sp>
      <p:sp>
        <p:nvSpPr>
          <p:cNvPr id="42" name="Line 26">
            <a:extLst>
              <a:ext uri="{FF2B5EF4-FFF2-40B4-BE49-F238E27FC236}">
                <a16:creationId xmlns:a16="http://schemas.microsoft.com/office/drawing/2014/main" id="{8B0AFD36-6CAE-4339-96DA-3DDDF2B8812A}"/>
              </a:ext>
            </a:extLst>
          </p:cNvPr>
          <p:cNvSpPr>
            <a:spLocks noChangeShapeType="1"/>
          </p:cNvSpPr>
          <p:nvPr/>
        </p:nvSpPr>
        <p:spPr bwMode="auto">
          <a:xfrm flipV="1">
            <a:off x="7540123" y="4635322"/>
            <a:ext cx="0" cy="13922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43" name="AutoShape 31">
            <a:extLst>
              <a:ext uri="{FF2B5EF4-FFF2-40B4-BE49-F238E27FC236}">
                <a16:creationId xmlns:a16="http://schemas.microsoft.com/office/drawing/2014/main" id="{C554061E-51BF-45F0-B38A-5297A0136B62}"/>
              </a:ext>
            </a:extLst>
          </p:cNvPr>
          <p:cNvSpPr>
            <a:spLocks noChangeArrowheads="1"/>
          </p:cNvSpPr>
          <p:nvPr/>
        </p:nvSpPr>
        <p:spPr bwMode="auto">
          <a:xfrm>
            <a:off x="7827461" y="1919856"/>
            <a:ext cx="990600" cy="2914650"/>
          </a:xfrm>
          <a:prstGeom prst="chevron">
            <a:avLst>
              <a:gd name="adj" fmla="val 29986"/>
            </a:avLst>
          </a:prstGeom>
          <a:solidFill>
            <a:srgbClr val="00A1E4"/>
          </a:solidFill>
          <a:ln w="9525">
            <a:solidFill>
              <a:schemeClr val="tx1"/>
            </a:solidFill>
            <a:miter lim="800000"/>
            <a:headEnd/>
            <a:tailEnd/>
          </a:ln>
        </p:spPr>
        <p:txBody>
          <a:bodyPr wrap="none" lIns="91430" tIns="45716" rIns="91430" bIns="45716" anchor="ctr"/>
          <a:lstStyle/>
          <a:p>
            <a:endParaRPr lang="de-DE" dirty="0">
              <a:latin typeface="Calibri" pitchFamily="34" charset="0"/>
            </a:endParaRPr>
          </a:p>
        </p:txBody>
      </p:sp>
      <p:sp>
        <p:nvSpPr>
          <p:cNvPr id="44" name="Rectangle 32">
            <a:extLst>
              <a:ext uri="{FF2B5EF4-FFF2-40B4-BE49-F238E27FC236}">
                <a16:creationId xmlns:a16="http://schemas.microsoft.com/office/drawing/2014/main" id="{7DFA9B02-E90E-4F01-8466-3D230E5BBE3D}"/>
              </a:ext>
            </a:extLst>
          </p:cNvPr>
          <p:cNvSpPr>
            <a:spLocks noChangeArrowheads="1"/>
          </p:cNvSpPr>
          <p:nvPr/>
        </p:nvSpPr>
        <p:spPr bwMode="auto">
          <a:xfrm>
            <a:off x="8153400" y="3184234"/>
            <a:ext cx="609600" cy="228600"/>
          </a:xfrm>
          <a:prstGeom prst="rect">
            <a:avLst/>
          </a:prstGeom>
          <a:noFill/>
          <a:ln w="9525" algn="ctr">
            <a:noFill/>
            <a:miter lim="800000"/>
            <a:headEnd/>
            <a:tailEnd/>
          </a:ln>
        </p:spPr>
        <p:txBody>
          <a:bodyPr wrap="none" lIns="91430" tIns="45716" rIns="91430" bIns="45716" anchor="ctr"/>
          <a:lstStyle/>
          <a:p>
            <a:r>
              <a:rPr lang="en-US" dirty="0">
                <a:solidFill>
                  <a:schemeClr val="bg1"/>
                </a:solidFill>
                <a:latin typeface="Calibri" pitchFamily="34" charset="0"/>
              </a:rPr>
              <a:t>2015</a:t>
            </a:r>
          </a:p>
        </p:txBody>
      </p:sp>
      <p:sp>
        <p:nvSpPr>
          <p:cNvPr id="45" name="Text Box 3">
            <a:extLst>
              <a:ext uri="{FF2B5EF4-FFF2-40B4-BE49-F238E27FC236}">
                <a16:creationId xmlns:a16="http://schemas.microsoft.com/office/drawing/2014/main" id="{A2A3FD41-47F8-414F-87C5-7F8D8DAFC6C1}"/>
              </a:ext>
            </a:extLst>
          </p:cNvPr>
          <p:cNvSpPr txBox="1">
            <a:spLocks noChangeArrowheads="1"/>
          </p:cNvSpPr>
          <p:nvPr/>
        </p:nvSpPr>
        <p:spPr bwMode="auto">
          <a:xfrm>
            <a:off x="6836861" y="1237745"/>
            <a:ext cx="2131312" cy="701722"/>
          </a:xfrm>
          <a:prstGeom prst="rect">
            <a:avLst/>
          </a:prstGeom>
          <a:solidFill>
            <a:schemeClr val="bg1">
              <a:alpha val="38000"/>
            </a:schemeClr>
          </a:solidFill>
          <a:ln w="9525">
            <a:noFill/>
            <a:miter lim="800000"/>
            <a:headEnd/>
            <a:tailEnd/>
          </a:ln>
        </p:spPr>
        <p:txBody>
          <a:bodyPr wrap="square" lIns="91430" tIns="45716" rIns="91430" bIns="45716">
            <a:spAutoFit/>
          </a:bodyPr>
          <a:lstStyle/>
          <a:p>
            <a:pPr>
              <a:lnSpc>
                <a:spcPct val="110000"/>
              </a:lnSpc>
            </a:pPr>
            <a:r>
              <a:rPr lang="en-US" sz="900" dirty="0">
                <a:latin typeface="Candara" panose="020E0502030303020204" pitchFamily="34" charset="0"/>
              </a:rPr>
              <a:t>Moved to </a:t>
            </a:r>
            <a:r>
              <a:rPr lang="en-US" sz="900" b="1" dirty="0">
                <a:latin typeface="Candara" panose="020E0502030303020204" pitchFamily="34" charset="0"/>
              </a:rPr>
              <a:t>Performance based</a:t>
            </a:r>
            <a:r>
              <a:rPr lang="en-US" sz="900" dirty="0">
                <a:latin typeface="Candara" panose="020E0502030303020204" pitchFamily="34" charset="0"/>
              </a:rPr>
              <a:t> model from capacity based on SAP Support.</a:t>
            </a:r>
          </a:p>
          <a:p>
            <a:pPr>
              <a:lnSpc>
                <a:spcPct val="110000"/>
              </a:lnSpc>
            </a:pPr>
            <a:r>
              <a:rPr lang="en-US" sz="900" dirty="0">
                <a:latin typeface="Candara" panose="020E0502030303020204" pitchFamily="34" charset="0"/>
              </a:rPr>
              <a:t>Assisted with decommissioning large portfolio of  applications</a:t>
            </a:r>
          </a:p>
        </p:txBody>
      </p:sp>
      <p:sp>
        <p:nvSpPr>
          <p:cNvPr id="46" name="Text Box 3">
            <a:extLst>
              <a:ext uri="{FF2B5EF4-FFF2-40B4-BE49-F238E27FC236}">
                <a16:creationId xmlns:a16="http://schemas.microsoft.com/office/drawing/2014/main" id="{AADE564D-B628-41D1-89C3-65D8395A1B57}"/>
              </a:ext>
            </a:extLst>
          </p:cNvPr>
          <p:cNvSpPr txBox="1">
            <a:spLocks noChangeArrowheads="1"/>
          </p:cNvSpPr>
          <p:nvPr/>
        </p:nvSpPr>
        <p:spPr bwMode="auto">
          <a:xfrm>
            <a:off x="7421061" y="4784678"/>
            <a:ext cx="1922204" cy="701722"/>
          </a:xfrm>
          <a:prstGeom prst="rect">
            <a:avLst/>
          </a:prstGeom>
          <a:solidFill>
            <a:schemeClr val="bg1">
              <a:alpha val="38000"/>
            </a:schemeClr>
          </a:solidFill>
          <a:ln w="9525">
            <a:noFill/>
            <a:miter lim="800000"/>
            <a:headEnd/>
            <a:tailEnd/>
          </a:ln>
        </p:spPr>
        <p:txBody>
          <a:bodyPr wrap="square" lIns="91430" tIns="45716" rIns="91430" bIns="45716">
            <a:spAutoFit/>
          </a:bodyPr>
          <a:lstStyle/>
          <a:p>
            <a:pPr>
              <a:lnSpc>
                <a:spcPct val="110000"/>
              </a:lnSpc>
            </a:pPr>
            <a:r>
              <a:rPr lang="en-US" sz="900" dirty="0">
                <a:latin typeface="Candara" panose="020E0502030303020204" pitchFamily="34" charset="0"/>
              </a:rPr>
              <a:t>Moved to </a:t>
            </a:r>
            <a:r>
              <a:rPr lang="en-US" sz="900" b="1" dirty="0">
                <a:latin typeface="Candara" panose="020E0502030303020204" pitchFamily="34" charset="0"/>
              </a:rPr>
              <a:t>Managed Services Model</a:t>
            </a:r>
            <a:r>
              <a:rPr lang="en-US" sz="900" dirty="0">
                <a:latin typeface="Candara" panose="020E0502030303020204" pitchFamily="34" charset="0"/>
              </a:rPr>
              <a:t> for SAP Support program and Corporate Functions support program</a:t>
            </a:r>
          </a:p>
        </p:txBody>
      </p:sp>
      <p:sp>
        <p:nvSpPr>
          <p:cNvPr id="47" name="Text Box 3">
            <a:extLst>
              <a:ext uri="{FF2B5EF4-FFF2-40B4-BE49-F238E27FC236}">
                <a16:creationId xmlns:a16="http://schemas.microsoft.com/office/drawing/2014/main" id="{9BFF5AEC-A035-4FC8-8A11-2368137A5154}"/>
              </a:ext>
            </a:extLst>
          </p:cNvPr>
          <p:cNvSpPr txBox="1">
            <a:spLocks noChangeArrowheads="1"/>
          </p:cNvSpPr>
          <p:nvPr/>
        </p:nvSpPr>
        <p:spPr bwMode="auto">
          <a:xfrm>
            <a:off x="6092323" y="4685107"/>
            <a:ext cx="990600" cy="701722"/>
          </a:xfrm>
          <a:prstGeom prst="rect">
            <a:avLst/>
          </a:prstGeom>
          <a:solidFill>
            <a:schemeClr val="bg1">
              <a:alpha val="38000"/>
            </a:schemeClr>
          </a:solidFill>
          <a:ln w="9525">
            <a:noFill/>
            <a:miter lim="800000"/>
            <a:headEnd/>
            <a:tailEnd/>
          </a:ln>
        </p:spPr>
        <p:txBody>
          <a:bodyPr lIns="91430" tIns="45716" rIns="91430" bIns="45716">
            <a:spAutoFit/>
          </a:bodyPr>
          <a:lstStyle/>
          <a:p>
            <a:pPr>
              <a:lnSpc>
                <a:spcPct val="110000"/>
              </a:lnSpc>
            </a:pPr>
            <a:r>
              <a:rPr lang="en-US" sz="900" dirty="0">
                <a:latin typeface="Candara" panose="020E0502030303020204" pitchFamily="34" charset="0"/>
              </a:rPr>
              <a:t>Setup </a:t>
            </a:r>
            <a:r>
              <a:rPr lang="en-US" sz="900" b="1" dirty="0">
                <a:latin typeface="Candara" panose="020E0502030303020204" pitchFamily="34" charset="0"/>
              </a:rPr>
              <a:t>Capacity Based  Model </a:t>
            </a:r>
            <a:r>
              <a:rPr lang="en-US" sz="900" dirty="0">
                <a:latin typeface="Candara" panose="020E0502030303020204" pitchFamily="34" charset="0"/>
              </a:rPr>
              <a:t>for SAP Support.</a:t>
            </a:r>
          </a:p>
        </p:txBody>
      </p:sp>
      <p:sp>
        <p:nvSpPr>
          <p:cNvPr id="48" name="Line 26">
            <a:extLst>
              <a:ext uri="{FF2B5EF4-FFF2-40B4-BE49-F238E27FC236}">
                <a16:creationId xmlns:a16="http://schemas.microsoft.com/office/drawing/2014/main" id="{ED38D665-5DE7-4E90-AE92-5DD89BE8C026}"/>
              </a:ext>
            </a:extLst>
          </p:cNvPr>
          <p:cNvSpPr>
            <a:spLocks noChangeShapeType="1"/>
          </p:cNvSpPr>
          <p:nvPr/>
        </p:nvSpPr>
        <p:spPr bwMode="auto">
          <a:xfrm flipV="1">
            <a:off x="6244723" y="4410644"/>
            <a:ext cx="0" cy="285750"/>
          </a:xfrm>
          <a:prstGeom prst="line">
            <a:avLst/>
          </a:prstGeom>
          <a:noFill/>
          <a:ln w="28575">
            <a:solidFill>
              <a:srgbClr val="800000"/>
            </a:solidFill>
            <a:round/>
            <a:headEnd/>
            <a:tailEnd/>
          </a:ln>
        </p:spPr>
        <p:txBody>
          <a:bodyPr lIns="91430" tIns="45716" rIns="91430" bIns="45716"/>
          <a:lstStyle/>
          <a:p>
            <a:endParaRPr lang="de-DE" sz="900">
              <a:latin typeface="Candara" panose="020E0502030303020204" pitchFamily="34" charset="0"/>
            </a:endParaRPr>
          </a:p>
        </p:txBody>
      </p:sp>
      <p:sp>
        <p:nvSpPr>
          <p:cNvPr id="50" name="AutoShape 31">
            <a:extLst>
              <a:ext uri="{FF2B5EF4-FFF2-40B4-BE49-F238E27FC236}">
                <a16:creationId xmlns:a16="http://schemas.microsoft.com/office/drawing/2014/main" id="{A9FD2A57-7181-48C0-B9A5-406487B04FA2}"/>
              </a:ext>
            </a:extLst>
          </p:cNvPr>
          <p:cNvSpPr>
            <a:spLocks noChangeArrowheads="1"/>
          </p:cNvSpPr>
          <p:nvPr/>
        </p:nvSpPr>
        <p:spPr bwMode="auto">
          <a:xfrm>
            <a:off x="8748611" y="1939467"/>
            <a:ext cx="746954" cy="2914650"/>
          </a:xfrm>
          <a:prstGeom prst="chevron">
            <a:avLst>
              <a:gd name="adj" fmla="val 29986"/>
            </a:avLst>
          </a:prstGeom>
          <a:solidFill>
            <a:srgbClr val="00A1E4"/>
          </a:solidFill>
          <a:ln w="9525">
            <a:solidFill>
              <a:schemeClr val="tx1"/>
            </a:solidFill>
            <a:miter lim="800000"/>
            <a:headEnd/>
            <a:tailEnd/>
          </a:ln>
        </p:spPr>
        <p:txBody>
          <a:bodyPr wrap="none" lIns="91430" tIns="45716" rIns="91430" bIns="45716" anchor="ctr"/>
          <a:lstStyle/>
          <a:p>
            <a:endParaRPr lang="de-DE" dirty="0">
              <a:latin typeface="Calibri" pitchFamily="34" charset="0"/>
            </a:endParaRPr>
          </a:p>
        </p:txBody>
      </p:sp>
      <p:sp>
        <p:nvSpPr>
          <p:cNvPr id="51" name="Rectangle 32">
            <a:extLst>
              <a:ext uri="{FF2B5EF4-FFF2-40B4-BE49-F238E27FC236}">
                <a16:creationId xmlns:a16="http://schemas.microsoft.com/office/drawing/2014/main" id="{1DF03261-5871-4319-B183-A1AC777FA4DE}"/>
              </a:ext>
            </a:extLst>
          </p:cNvPr>
          <p:cNvSpPr>
            <a:spLocks noChangeArrowheads="1"/>
          </p:cNvSpPr>
          <p:nvPr/>
        </p:nvSpPr>
        <p:spPr bwMode="auto">
          <a:xfrm>
            <a:off x="8915400" y="3226442"/>
            <a:ext cx="609600" cy="228600"/>
          </a:xfrm>
          <a:prstGeom prst="rect">
            <a:avLst/>
          </a:prstGeom>
          <a:noFill/>
          <a:ln w="9525" algn="ctr">
            <a:noFill/>
            <a:miter lim="800000"/>
            <a:headEnd/>
            <a:tailEnd/>
          </a:ln>
        </p:spPr>
        <p:txBody>
          <a:bodyPr wrap="none" lIns="91430" tIns="45716" rIns="91430" bIns="45716" anchor="ctr"/>
          <a:lstStyle/>
          <a:p>
            <a:r>
              <a:rPr lang="en-US" dirty="0">
                <a:solidFill>
                  <a:schemeClr val="bg1"/>
                </a:solidFill>
                <a:latin typeface="Calibri" pitchFamily="34" charset="0"/>
              </a:rPr>
              <a:t>2016</a:t>
            </a:r>
          </a:p>
        </p:txBody>
      </p:sp>
      <p:sp>
        <p:nvSpPr>
          <p:cNvPr id="52" name="TextBox 51">
            <a:extLst>
              <a:ext uri="{FF2B5EF4-FFF2-40B4-BE49-F238E27FC236}">
                <a16:creationId xmlns:a16="http://schemas.microsoft.com/office/drawing/2014/main" id="{F3309AB6-A68D-45A5-8995-3D77C392DBD9}"/>
              </a:ext>
            </a:extLst>
          </p:cNvPr>
          <p:cNvSpPr txBox="1"/>
          <p:nvPr/>
        </p:nvSpPr>
        <p:spPr>
          <a:xfrm>
            <a:off x="9083225" y="2432540"/>
            <a:ext cx="153915" cy="1938992"/>
          </a:xfrm>
          <a:prstGeom prst="rect">
            <a:avLst/>
          </a:prstGeom>
          <a:noFill/>
        </p:spPr>
        <p:txBody>
          <a:bodyPr wrap="square" rtlCol="0">
            <a:spAutoFit/>
          </a:bodyPr>
          <a:lstStyle/>
          <a:p>
            <a:r>
              <a:rPr lang="en-US" sz="2400" b="1" dirty="0">
                <a:solidFill>
                  <a:schemeClr val="accent4">
                    <a:lumMod val="75000"/>
                  </a:schemeClr>
                </a:solidFill>
                <a:effectLst>
                  <a:outerShdw blurRad="38100" dist="38100" dir="2700000" algn="tl">
                    <a:srgbClr val="000000">
                      <a:alpha val="43137"/>
                    </a:srgbClr>
                  </a:outerShdw>
                </a:effectLst>
              </a:rPr>
              <a:t>COMRS</a:t>
            </a:r>
          </a:p>
        </p:txBody>
      </p:sp>
    </p:spTree>
    <p:extLst>
      <p:ext uri="{BB962C8B-B14F-4D97-AF65-F5344CB8AC3E}">
        <p14:creationId xmlns:p14="http://schemas.microsoft.com/office/powerpoint/2010/main" val="421711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0-#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0-#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0-#ppt_w/2"/>
                                          </p:val>
                                        </p:tav>
                                        <p:tav tm="100000">
                                          <p:val>
                                            <p:strVal val="#ppt_x"/>
                                          </p:val>
                                        </p:tav>
                                      </p:tavLst>
                                    </p:anim>
                                    <p:anim calcmode="lin" valueType="num">
                                      <p:cBhvr additive="base">
                                        <p:cTn id="32" dur="1000" fill="hold"/>
                                        <p:tgtEl>
                                          <p:spTgt spid="15"/>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0-#ppt_w/2"/>
                                          </p:val>
                                        </p:tav>
                                        <p:tav tm="100000">
                                          <p:val>
                                            <p:strVal val="#ppt_x"/>
                                          </p:val>
                                        </p:tav>
                                      </p:tavLst>
                                    </p:anim>
                                    <p:anim calcmode="lin" valueType="num">
                                      <p:cBhvr additive="base">
                                        <p:cTn id="36" dur="10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0-#ppt_w/2"/>
                                          </p:val>
                                        </p:tav>
                                        <p:tav tm="100000">
                                          <p:val>
                                            <p:strVal val="#ppt_x"/>
                                          </p:val>
                                        </p:tav>
                                      </p:tavLst>
                                    </p:anim>
                                    <p:anim calcmode="lin" valueType="num">
                                      <p:cBhvr additive="base">
                                        <p:cTn id="40" dur="10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000" fill="hold"/>
                                        <p:tgtEl>
                                          <p:spTgt spid="18"/>
                                        </p:tgtEl>
                                        <p:attrNameLst>
                                          <p:attrName>ppt_x</p:attrName>
                                        </p:attrNameLst>
                                      </p:cBhvr>
                                      <p:tavLst>
                                        <p:tav tm="0">
                                          <p:val>
                                            <p:strVal val="0-#ppt_w/2"/>
                                          </p:val>
                                        </p:tav>
                                        <p:tav tm="100000">
                                          <p:val>
                                            <p:strVal val="#ppt_x"/>
                                          </p:val>
                                        </p:tav>
                                      </p:tavLst>
                                    </p:anim>
                                    <p:anim calcmode="lin" valueType="num">
                                      <p:cBhvr additive="base">
                                        <p:cTn id="44" dur="1000" fill="hold"/>
                                        <p:tgtEl>
                                          <p:spTgt spid="1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1000" fill="hold"/>
                                        <p:tgtEl>
                                          <p:spTgt spid="19"/>
                                        </p:tgtEl>
                                        <p:attrNameLst>
                                          <p:attrName>ppt_x</p:attrName>
                                        </p:attrNameLst>
                                      </p:cBhvr>
                                      <p:tavLst>
                                        <p:tav tm="0">
                                          <p:val>
                                            <p:strVal val="0-#ppt_w/2"/>
                                          </p:val>
                                        </p:tav>
                                        <p:tav tm="100000">
                                          <p:val>
                                            <p:strVal val="#ppt_x"/>
                                          </p:val>
                                        </p:tav>
                                      </p:tavLst>
                                    </p:anim>
                                    <p:anim calcmode="lin" valueType="num">
                                      <p:cBhvr additive="base">
                                        <p:cTn id="48" dur="10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0-#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1000" fill="hold"/>
                                        <p:tgtEl>
                                          <p:spTgt spid="21"/>
                                        </p:tgtEl>
                                        <p:attrNameLst>
                                          <p:attrName>ppt_x</p:attrName>
                                        </p:attrNameLst>
                                      </p:cBhvr>
                                      <p:tavLst>
                                        <p:tav tm="0">
                                          <p:val>
                                            <p:strVal val="0-#ppt_w/2"/>
                                          </p:val>
                                        </p:tav>
                                        <p:tav tm="100000">
                                          <p:val>
                                            <p:strVal val="#ppt_x"/>
                                          </p:val>
                                        </p:tav>
                                      </p:tavLst>
                                    </p:anim>
                                    <p:anim calcmode="lin" valueType="num">
                                      <p:cBhvr additive="base">
                                        <p:cTn id="56" dur="10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fill="hold"/>
                                        <p:tgtEl>
                                          <p:spTgt spid="22"/>
                                        </p:tgtEl>
                                        <p:attrNameLst>
                                          <p:attrName>ppt_x</p:attrName>
                                        </p:attrNameLst>
                                      </p:cBhvr>
                                      <p:tavLst>
                                        <p:tav tm="0">
                                          <p:val>
                                            <p:strVal val="0-#ppt_w/2"/>
                                          </p:val>
                                        </p:tav>
                                        <p:tav tm="100000">
                                          <p:val>
                                            <p:strVal val="#ppt_x"/>
                                          </p:val>
                                        </p:tav>
                                      </p:tavLst>
                                    </p:anim>
                                    <p:anim calcmode="lin" valueType="num">
                                      <p:cBhvr additive="base">
                                        <p:cTn id="60" dur="1000" fill="hold"/>
                                        <p:tgtEl>
                                          <p:spTgt spid="2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1000" fill="hold"/>
                                        <p:tgtEl>
                                          <p:spTgt spid="23"/>
                                        </p:tgtEl>
                                        <p:attrNameLst>
                                          <p:attrName>ppt_x</p:attrName>
                                        </p:attrNameLst>
                                      </p:cBhvr>
                                      <p:tavLst>
                                        <p:tav tm="0">
                                          <p:val>
                                            <p:strVal val="0-#ppt_w/2"/>
                                          </p:val>
                                        </p:tav>
                                        <p:tav tm="100000">
                                          <p:val>
                                            <p:strVal val="#ppt_x"/>
                                          </p:val>
                                        </p:tav>
                                      </p:tavLst>
                                    </p:anim>
                                    <p:anim calcmode="lin" valueType="num">
                                      <p:cBhvr additive="base">
                                        <p:cTn id="64" dur="1000" fill="hold"/>
                                        <p:tgtEl>
                                          <p:spTgt spid="2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fill="hold"/>
                                        <p:tgtEl>
                                          <p:spTgt spid="24"/>
                                        </p:tgtEl>
                                        <p:attrNameLst>
                                          <p:attrName>ppt_x</p:attrName>
                                        </p:attrNameLst>
                                      </p:cBhvr>
                                      <p:tavLst>
                                        <p:tav tm="0">
                                          <p:val>
                                            <p:strVal val="0-#ppt_w/2"/>
                                          </p:val>
                                        </p:tav>
                                        <p:tav tm="100000">
                                          <p:val>
                                            <p:strVal val="#ppt_x"/>
                                          </p:val>
                                        </p:tav>
                                      </p:tavLst>
                                    </p:anim>
                                    <p:anim calcmode="lin" valueType="num">
                                      <p:cBhvr additive="base">
                                        <p:cTn id="68" dur="1000" fill="hold"/>
                                        <p:tgtEl>
                                          <p:spTgt spid="24"/>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1000" fill="hold"/>
                                        <p:tgtEl>
                                          <p:spTgt spid="25"/>
                                        </p:tgtEl>
                                        <p:attrNameLst>
                                          <p:attrName>ppt_x</p:attrName>
                                        </p:attrNameLst>
                                      </p:cBhvr>
                                      <p:tavLst>
                                        <p:tav tm="0">
                                          <p:val>
                                            <p:strVal val="0-#ppt_w/2"/>
                                          </p:val>
                                        </p:tav>
                                        <p:tav tm="100000">
                                          <p:val>
                                            <p:strVal val="#ppt_x"/>
                                          </p:val>
                                        </p:tav>
                                      </p:tavLst>
                                    </p:anim>
                                    <p:anim calcmode="lin" valueType="num">
                                      <p:cBhvr additive="base">
                                        <p:cTn id="72" dur="1000" fill="hold"/>
                                        <p:tgtEl>
                                          <p:spTgt spid="25"/>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1000" fill="hold"/>
                                        <p:tgtEl>
                                          <p:spTgt spid="26"/>
                                        </p:tgtEl>
                                        <p:attrNameLst>
                                          <p:attrName>ppt_x</p:attrName>
                                        </p:attrNameLst>
                                      </p:cBhvr>
                                      <p:tavLst>
                                        <p:tav tm="0">
                                          <p:val>
                                            <p:strVal val="0-#ppt_w/2"/>
                                          </p:val>
                                        </p:tav>
                                        <p:tav tm="100000">
                                          <p:val>
                                            <p:strVal val="#ppt_x"/>
                                          </p:val>
                                        </p:tav>
                                      </p:tavLst>
                                    </p:anim>
                                    <p:anim calcmode="lin" valueType="num">
                                      <p:cBhvr additive="base">
                                        <p:cTn id="76" dur="1000" fill="hold"/>
                                        <p:tgtEl>
                                          <p:spTgt spid="26"/>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1000" fill="hold"/>
                                        <p:tgtEl>
                                          <p:spTgt spid="27"/>
                                        </p:tgtEl>
                                        <p:attrNameLst>
                                          <p:attrName>ppt_x</p:attrName>
                                        </p:attrNameLst>
                                      </p:cBhvr>
                                      <p:tavLst>
                                        <p:tav tm="0">
                                          <p:val>
                                            <p:strVal val="0-#ppt_w/2"/>
                                          </p:val>
                                        </p:tav>
                                        <p:tav tm="100000">
                                          <p:val>
                                            <p:strVal val="#ppt_x"/>
                                          </p:val>
                                        </p:tav>
                                      </p:tavLst>
                                    </p:anim>
                                    <p:anim calcmode="lin" valueType="num">
                                      <p:cBhvr additive="base">
                                        <p:cTn id="80" dur="1000" fill="hold"/>
                                        <p:tgtEl>
                                          <p:spTgt spid="2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1000" fill="hold"/>
                                        <p:tgtEl>
                                          <p:spTgt spid="28"/>
                                        </p:tgtEl>
                                        <p:attrNameLst>
                                          <p:attrName>ppt_x</p:attrName>
                                        </p:attrNameLst>
                                      </p:cBhvr>
                                      <p:tavLst>
                                        <p:tav tm="0">
                                          <p:val>
                                            <p:strVal val="0-#ppt_w/2"/>
                                          </p:val>
                                        </p:tav>
                                        <p:tav tm="100000">
                                          <p:val>
                                            <p:strVal val="#ppt_x"/>
                                          </p:val>
                                        </p:tav>
                                      </p:tavLst>
                                    </p:anim>
                                    <p:anim calcmode="lin" valueType="num">
                                      <p:cBhvr additive="base">
                                        <p:cTn id="84" dur="1000" fill="hold"/>
                                        <p:tgtEl>
                                          <p:spTgt spid="2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1000" fill="hold"/>
                                        <p:tgtEl>
                                          <p:spTgt spid="29"/>
                                        </p:tgtEl>
                                        <p:attrNameLst>
                                          <p:attrName>ppt_x</p:attrName>
                                        </p:attrNameLst>
                                      </p:cBhvr>
                                      <p:tavLst>
                                        <p:tav tm="0">
                                          <p:val>
                                            <p:strVal val="0-#ppt_w/2"/>
                                          </p:val>
                                        </p:tav>
                                        <p:tav tm="100000">
                                          <p:val>
                                            <p:strVal val="#ppt_x"/>
                                          </p:val>
                                        </p:tav>
                                      </p:tavLst>
                                    </p:anim>
                                    <p:anim calcmode="lin" valueType="num">
                                      <p:cBhvr additive="base">
                                        <p:cTn id="88" dur="1000" fill="hold"/>
                                        <p:tgtEl>
                                          <p:spTgt spid="2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1000" fill="hold"/>
                                        <p:tgtEl>
                                          <p:spTgt spid="30"/>
                                        </p:tgtEl>
                                        <p:attrNameLst>
                                          <p:attrName>ppt_x</p:attrName>
                                        </p:attrNameLst>
                                      </p:cBhvr>
                                      <p:tavLst>
                                        <p:tav tm="0">
                                          <p:val>
                                            <p:strVal val="0-#ppt_w/2"/>
                                          </p:val>
                                        </p:tav>
                                        <p:tav tm="100000">
                                          <p:val>
                                            <p:strVal val="#ppt_x"/>
                                          </p:val>
                                        </p:tav>
                                      </p:tavLst>
                                    </p:anim>
                                    <p:anim calcmode="lin" valueType="num">
                                      <p:cBhvr additive="base">
                                        <p:cTn id="92" dur="1000" fill="hold"/>
                                        <p:tgtEl>
                                          <p:spTgt spid="30"/>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1000" fill="hold"/>
                                        <p:tgtEl>
                                          <p:spTgt spid="31"/>
                                        </p:tgtEl>
                                        <p:attrNameLst>
                                          <p:attrName>ppt_x</p:attrName>
                                        </p:attrNameLst>
                                      </p:cBhvr>
                                      <p:tavLst>
                                        <p:tav tm="0">
                                          <p:val>
                                            <p:strVal val="0-#ppt_w/2"/>
                                          </p:val>
                                        </p:tav>
                                        <p:tav tm="100000">
                                          <p:val>
                                            <p:strVal val="#ppt_x"/>
                                          </p:val>
                                        </p:tav>
                                      </p:tavLst>
                                    </p:anim>
                                    <p:anim calcmode="lin" valueType="num">
                                      <p:cBhvr additive="base">
                                        <p:cTn id="96" dur="10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 calcmode="lin" valueType="num">
                                      <p:cBhvr additive="base">
                                        <p:cTn id="99" dur="1000" fill="hold"/>
                                        <p:tgtEl>
                                          <p:spTgt spid="32"/>
                                        </p:tgtEl>
                                        <p:attrNameLst>
                                          <p:attrName>ppt_x</p:attrName>
                                        </p:attrNameLst>
                                      </p:cBhvr>
                                      <p:tavLst>
                                        <p:tav tm="0">
                                          <p:val>
                                            <p:strVal val="0-#ppt_w/2"/>
                                          </p:val>
                                        </p:tav>
                                        <p:tav tm="100000">
                                          <p:val>
                                            <p:strVal val="#ppt_x"/>
                                          </p:val>
                                        </p:tav>
                                      </p:tavLst>
                                    </p:anim>
                                    <p:anim calcmode="lin" valueType="num">
                                      <p:cBhvr additive="base">
                                        <p:cTn id="100" dur="1000" fill="hold"/>
                                        <p:tgtEl>
                                          <p:spTgt spid="3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1000" fill="hold"/>
                                        <p:tgtEl>
                                          <p:spTgt spid="33"/>
                                        </p:tgtEl>
                                        <p:attrNameLst>
                                          <p:attrName>ppt_x</p:attrName>
                                        </p:attrNameLst>
                                      </p:cBhvr>
                                      <p:tavLst>
                                        <p:tav tm="0">
                                          <p:val>
                                            <p:strVal val="0-#ppt_w/2"/>
                                          </p:val>
                                        </p:tav>
                                        <p:tav tm="100000">
                                          <p:val>
                                            <p:strVal val="#ppt_x"/>
                                          </p:val>
                                        </p:tav>
                                      </p:tavLst>
                                    </p:anim>
                                    <p:anim calcmode="lin" valueType="num">
                                      <p:cBhvr additive="base">
                                        <p:cTn id="104" dur="1000" fill="hold"/>
                                        <p:tgtEl>
                                          <p:spTgt spid="33"/>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 calcmode="lin" valueType="num">
                                      <p:cBhvr additive="base">
                                        <p:cTn id="107" dur="1000" fill="hold"/>
                                        <p:tgtEl>
                                          <p:spTgt spid="34"/>
                                        </p:tgtEl>
                                        <p:attrNameLst>
                                          <p:attrName>ppt_x</p:attrName>
                                        </p:attrNameLst>
                                      </p:cBhvr>
                                      <p:tavLst>
                                        <p:tav tm="0">
                                          <p:val>
                                            <p:strVal val="0-#ppt_w/2"/>
                                          </p:val>
                                        </p:tav>
                                        <p:tav tm="100000">
                                          <p:val>
                                            <p:strVal val="#ppt_x"/>
                                          </p:val>
                                        </p:tav>
                                      </p:tavLst>
                                    </p:anim>
                                    <p:anim calcmode="lin" valueType="num">
                                      <p:cBhvr additive="base">
                                        <p:cTn id="108" dur="1000" fill="hold"/>
                                        <p:tgtEl>
                                          <p:spTgt spid="34"/>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1000" fill="hold"/>
                                        <p:tgtEl>
                                          <p:spTgt spid="35"/>
                                        </p:tgtEl>
                                        <p:attrNameLst>
                                          <p:attrName>ppt_x</p:attrName>
                                        </p:attrNameLst>
                                      </p:cBhvr>
                                      <p:tavLst>
                                        <p:tav tm="0">
                                          <p:val>
                                            <p:strVal val="0-#ppt_w/2"/>
                                          </p:val>
                                        </p:tav>
                                        <p:tav tm="100000">
                                          <p:val>
                                            <p:strVal val="#ppt_x"/>
                                          </p:val>
                                        </p:tav>
                                      </p:tavLst>
                                    </p:anim>
                                    <p:anim calcmode="lin" valueType="num">
                                      <p:cBhvr additive="base">
                                        <p:cTn id="112" dur="1000" fill="hold"/>
                                        <p:tgtEl>
                                          <p:spTgt spid="35"/>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 calcmode="lin" valueType="num">
                                      <p:cBhvr additive="base">
                                        <p:cTn id="115" dur="1000" fill="hold"/>
                                        <p:tgtEl>
                                          <p:spTgt spid="36"/>
                                        </p:tgtEl>
                                        <p:attrNameLst>
                                          <p:attrName>ppt_x</p:attrName>
                                        </p:attrNameLst>
                                      </p:cBhvr>
                                      <p:tavLst>
                                        <p:tav tm="0">
                                          <p:val>
                                            <p:strVal val="0-#ppt_w/2"/>
                                          </p:val>
                                        </p:tav>
                                        <p:tav tm="100000">
                                          <p:val>
                                            <p:strVal val="#ppt_x"/>
                                          </p:val>
                                        </p:tav>
                                      </p:tavLst>
                                    </p:anim>
                                    <p:anim calcmode="lin" valueType="num">
                                      <p:cBhvr additive="base">
                                        <p:cTn id="116" dur="1000" fill="hold"/>
                                        <p:tgtEl>
                                          <p:spTgt spid="36"/>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 calcmode="lin" valueType="num">
                                      <p:cBhvr additive="base">
                                        <p:cTn id="119" dur="1000" fill="hold"/>
                                        <p:tgtEl>
                                          <p:spTgt spid="37"/>
                                        </p:tgtEl>
                                        <p:attrNameLst>
                                          <p:attrName>ppt_x</p:attrName>
                                        </p:attrNameLst>
                                      </p:cBhvr>
                                      <p:tavLst>
                                        <p:tav tm="0">
                                          <p:val>
                                            <p:strVal val="0-#ppt_w/2"/>
                                          </p:val>
                                        </p:tav>
                                        <p:tav tm="100000">
                                          <p:val>
                                            <p:strVal val="#ppt_x"/>
                                          </p:val>
                                        </p:tav>
                                      </p:tavLst>
                                    </p:anim>
                                    <p:anim calcmode="lin" valueType="num">
                                      <p:cBhvr additive="base">
                                        <p:cTn id="120" dur="1000" fill="hold"/>
                                        <p:tgtEl>
                                          <p:spTgt spid="37"/>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 calcmode="lin" valueType="num">
                                      <p:cBhvr additive="base">
                                        <p:cTn id="123" dur="1000" fill="hold"/>
                                        <p:tgtEl>
                                          <p:spTgt spid="38"/>
                                        </p:tgtEl>
                                        <p:attrNameLst>
                                          <p:attrName>ppt_x</p:attrName>
                                        </p:attrNameLst>
                                      </p:cBhvr>
                                      <p:tavLst>
                                        <p:tav tm="0">
                                          <p:val>
                                            <p:strVal val="0-#ppt_w/2"/>
                                          </p:val>
                                        </p:tav>
                                        <p:tav tm="100000">
                                          <p:val>
                                            <p:strVal val="#ppt_x"/>
                                          </p:val>
                                        </p:tav>
                                      </p:tavLst>
                                    </p:anim>
                                    <p:anim calcmode="lin" valueType="num">
                                      <p:cBhvr additive="base">
                                        <p:cTn id="124" dur="1000" fill="hold"/>
                                        <p:tgtEl>
                                          <p:spTgt spid="38"/>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additive="base">
                                        <p:cTn id="127" dur="1000" fill="hold"/>
                                        <p:tgtEl>
                                          <p:spTgt spid="39"/>
                                        </p:tgtEl>
                                        <p:attrNameLst>
                                          <p:attrName>ppt_x</p:attrName>
                                        </p:attrNameLst>
                                      </p:cBhvr>
                                      <p:tavLst>
                                        <p:tav tm="0">
                                          <p:val>
                                            <p:strVal val="0-#ppt_w/2"/>
                                          </p:val>
                                        </p:tav>
                                        <p:tav tm="100000">
                                          <p:val>
                                            <p:strVal val="#ppt_x"/>
                                          </p:val>
                                        </p:tav>
                                      </p:tavLst>
                                    </p:anim>
                                    <p:anim calcmode="lin" valueType="num">
                                      <p:cBhvr additive="base">
                                        <p:cTn id="128" dur="1000" fill="hold"/>
                                        <p:tgtEl>
                                          <p:spTgt spid="39"/>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additive="base">
                                        <p:cTn id="131" dur="1000" fill="hold"/>
                                        <p:tgtEl>
                                          <p:spTgt spid="40"/>
                                        </p:tgtEl>
                                        <p:attrNameLst>
                                          <p:attrName>ppt_x</p:attrName>
                                        </p:attrNameLst>
                                      </p:cBhvr>
                                      <p:tavLst>
                                        <p:tav tm="0">
                                          <p:val>
                                            <p:strVal val="0-#ppt_w/2"/>
                                          </p:val>
                                        </p:tav>
                                        <p:tav tm="100000">
                                          <p:val>
                                            <p:strVal val="#ppt_x"/>
                                          </p:val>
                                        </p:tav>
                                      </p:tavLst>
                                    </p:anim>
                                    <p:anim calcmode="lin" valueType="num">
                                      <p:cBhvr additive="base">
                                        <p:cTn id="132" dur="1000" fill="hold"/>
                                        <p:tgtEl>
                                          <p:spTgt spid="40"/>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41"/>
                                        </p:tgtEl>
                                        <p:attrNameLst>
                                          <p:attrName>style.visibility</p:attrName>
                                        </p:attrNameLst>
                                      </p:cBhvr>
                                      <p:to>
                                        <p:strVal val="visible"/>
                                      </p:to>
                                    </p:set>
                                    <p:anim calcmode="lin" valueType="num">
                                      <p:cBhvr additive="base">
                                        <p:cTn id="135" dur="1000" fill="hold"/>
                                        <p:tgtEl>
                                          <p:spTgt spid="41"/>
                                        </p:tgtEl>
                                        <p:attrNameLst>
                                          <p:attrName>ppt_x</p:attrName>
                                        </p:attrNameLst>
                                      </p:cBhvr>
                                      <p:tavLst>
                                        <p:tav tm="0">
                                          <p:val>
                                            <p:strVal val="0-#ppt_w/2"/>
                                          </p:val>
                                        </p:tav>
                                        <p:tav tm="100000">
                                          <p:val>
                                            <p:strVal val="#ppt_x"/>
                                          </p:val>
                                        </p:tav>
                                      </p:tavLst>
                                    </p:anim>
                                    <p:anim calcmode="lin" valueType="num">
                                      <p:cBhvr additive="base">
                                        <p:cTn id="136" dur="1000" fill="hold"/>
                                        <p:tgtEl>
                                          <p:spTgt spid="41"/>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42"/>
                                        </p:tgtEl>
                                        <p:attrNameLst>
                                          <p:attrName>style.visibility</p:attrName>
                                        </p:attrNameLst>
                                      </p:cBhvr>
                                      <p:to>
                                        <p:strVal val="visible"/>
                                      </p:to>
                                    </p:set>
                                    <p:anim calcmode="lin" valueType="num">
                                      <p:cBhvr additive="base">
                                        <p:cTn id="139" dur="1000" fill="hold"/>
                                        <p:tgtEl>
                                          <p:spTgt spid="42"/>
                                        </p:tgtEl>
                                        <p:attrNameLst>
                                          <p:attrName>ppt_x</p:attrName>
                                        </p:attrNameLst>
                                      </p:cBhvr>
                                      <p:tavLst>
                                        <p:tav tm="0">
                                          <p:val>
                                            <p:strVal val="0-#ppt_w/2"/>
                                          </p:val>
                                        </p:tav>
                                        <p:tav tm="100000">
                                          <p:val>
                                            <p:strVal val="#ppt_x"/>
                                          </p:val>
                                        </p:tav>
                                      </p:tavLst>
                                    </p:anim>
                                    <p:anim calcmode="lin" valueType="num">
                                      <p:cBhvr additive="base">
                                        <p:cTn id="140" dur="1000" fill="hold"/>
                                        <p:tgtEl>
                                          <p:spTgt spid="42"/>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43"/>
                                        </p:tgtEl>
                                        <p:attrNameLst>
                                          <p:attrName>style.visibility</p:attrName>
                                        </p:attrNameLst>
                                      </p:cBhvr>
                                      <p:to>
                                        <p:strVal val="visible"/>
                                      </p:to>
                                    </p:set>
                                    <p:anim calcmode="lin" valueType="num">
                                      <p:cBhvr additive="base">
                                        <p:cTn id="143" dur="1000" fill="hold"/>
                                        <p:tgtEl>
                                          <p:spTgt spid="43"/>
                                        </p:tgtEl>
                                        <p:attrNameLst>
                                          <p:attrName>ppt_x</p:attrName>
                                        </p:attrNameLst>
                                      </p:cBhvr>
                                      <p:tavLst>
                                        <p:tav tm="0">
                                          <p:val>
                                            <p:strVal val="0-#ppt_w/2"/>
                                          </p:val>
                                        </p:tav>
                                        <p:tav tm="100000">
                                          <p:val>
                                            <p:strVal val="#ppt_x"/>
                                          </p:val>
                                        </p:tav>
                                      </p:tavLst>
                                    </p:anim>
                                    <p:anim calcmode="lin" valueType="num">
                                      <p:cBhvr additive="base">
                                        <p:cTn id="144" dur="1000" fill="hold"/>
                                        <p:tgtEl>
                                          <p:spTgt spid="43"/>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additive="base">
                                        <p:cTn id="147" dur="1000" fill="hold"/>
                                        <p:tgtEl>
                                          <p:spTgt spid="44"/>
                                        </p:tgtEl>
                                        <p:attrNameLst>
                                          <p:attrName>ppt_x</p:attrName>
                                        </p:attrNameLst>
                                      </p:cBhvr>
                                      <p:tavLst>
                                        <p:tav tm="0">
                                          <p:val>
                                            <p:strVal val="0-#ppt_w/2"/>
                                          </p:val>
                                        </p:tav>
                                        <p:tav tm="100000">
                                          <p:val>
                                            <p:strVal val="#ppt_x"/>
                                          </p:val>
                                        </p:tav>
                                      </p:tavLst>
                                    </p:anim>
                                    <p:anim calcmode="lin" valueType="num">
                                      <p:cBhvr additive="base">
                                        <p:cTn id="148" dur="1000" fill="hold"/>
                                        <p:tgtEl>
                                          <p:spTgt spid="44"/>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additive="base">
                                        <p:cTn id="151" dur="1000" fill="hold"/>
                                        <p:tgtEl>
                                          <p:spTgt spid="45"/>
                                        </p:tgtEl>
                                        <p:attrNameLst>
                                          <p:attrName>ppt_x</p:attrName>
                                        </p:attrNameLst>
                                      </p:cBhvr>
                                      <p:tavLst>
                                        <p:tav tm="0">
                                          <p:val>
                                            <p:strVal val="0-#ppt_w/2"/>
                                          </p:val>
                                        </p:tav>
                                        <p:tav tm="100000">
                                          <p:val>
                                            <p:strVal val="#ppt_x"/>
                                          </p:val>
                                        </p:tav>
                                      </p:tavLst>
                                    </p:anim>
                                    <p:anim calcmode="lin" valueType="num">
                                      <p:cBhvr additive="base">
                                        <p:cTn id="152" dur="1000" fill="hold"/>
                                        <p:tgtEl>
                                          <p:spTgt spid="45"/>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46"/>
                                        </p:tgtEl>
                                        <p:attrNameLst>
                                          <p:attrName>style.visibility</p:attrName>
                                        </p:attrNameLst>
                                      </p:cBhvr>
                                      <p:to>
                                        <p:strVal val="visible"/>
                                      </p:to>
                                    </p:set>
                                    <p:anim calcmode="lin" valueType="num">
                                      <p:cBhvr additive="base">
                                        <p:cTn id="155" dur="1000" fill="hold"/>
                                        <p:tgtEl>
                                          <p:spTgt spid="46"/>
                                        </p:tgtEl>
                                        <p:attrNameLst>
                                          <p:attrName>ppt_x</p:attrName>
                                        </p:attrNameLst>
                                      </p:cBhvr>
                                      <p:tavLst>
                                        <p:tav tm="0">
                                          <p:val>
                                            <p:strVal val="0-#ppt_w/2"/>
                                          </p:val>
                                        </p:tav>
                                        <p:tav tm="100000">
                                          <p:val>
                                            <p:strVal val="#ppt_x"/>
                                          </p:val>
                                        </p:tav>
                                      </p:tavLst>
                                    </p:anim>
                                    <p:anim calcmode="lin" valueType="num">
                                      <p:cBhvr additive="base">
                                        <p:cTn id="156" dur="1000" fill="hold"/>
                                        <p:tgtEl>
                                          <p:spTgt spid="46"/>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47"/>
                                        </p:tgtEl>
                                        <p:attrNameLst>
                                          <p:attrName>style.visibility</p:attrName>
                                        </p:attrNameLst>
                                      </p:cBhvr>
                                      <p:to>
                                        <p:strVal val="visible"/>
                                      </p:to>
                                    </p:set>
                                    <p:anim calcmode="lin" valueType="num">
                                      <p:cBhvr additive="base">
                                        <p:cTn id="159" dur="1000" fill="hold"/>
                                        <p:tgtEl>
                                          <p:spTgt spid="47"/>
                                        </p:tgtEl>
                                        <p:attrNameLst>
                                          <p:attrName>ppt_x</p:attrName>
                                        </p:attrNameLst>
                                      </p:cBhvr>
                                      <p:tavLst>
                                        <p:tav tm="0">
                                          <p:val>
                                            <p:strVal val="0-#ppt_w/2"/>
                                          </p:val>
                                        </p:tav>
                                        <p:tav tm="100000">
                                          <p:val>
                                            <p:strVal val="#ppt_x"/>
                                          </p:val>
                                        </p:tav>
                                      </p:tavLst>
                                    </p:anim>
                                    <p:anim calcmode="lin" valueType="num">
                                      <p:cBhvr additive="base">
                                        <p:cTn id="160" dur="1000" fill="hold"/>
                                        <p:tgtEl>
                                          <p:spTgt spid="47"/>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 calcmode="lin" valueType="num">
                                      <p:cBhvr additive="base">
                                        <p:cTn id="163" dur="1000" fill="hold"/>
                                        <p:tgtEl>
                                          <p:spTgt spid="48"/>
                                        </p:tgtEl>
                                        <p:attrNameLst>
                                          <p:attrName>ppt_x</p:attrName>
                                        </p:attrNameLst>
                                      </p:cBhvr>
                                      <p:tavLst>
                                        <p:tav tm="0">
                                          <p:val>
                                            <p:strVal val="0-#ppt_w/2"/>
                                          </p:val>
                                        </p:tav>
                                        <p:tav tm="100000">
                                          <p:val>
                                            <p:strVal val="#ppt_x"/>
                                          </p:val>
                                        </p:tav>
                                      </p:tavLst>
                                    </p:anim>
                                    <p:anim calcmode="lin" valueType="num">
                                      <p:cBhvr additive="base">
                                        <p:cTn id="164" dur="1000" fill="hold"/>
                                        <p:tgtEl>
                                          <p:spTgt spid="48"/>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50"/>
                                        </p:tgtEl>
                                        <p:attrNameLst>
                                          <p:attrName>style.visibility</p:attrName>
                                        </p:attrNameLst>
                                      </p:cBhvr>
                                      <p:to>
                                        <p:strVal val="visible"/>
                                      </p:to>
                                    </p:set>
                                    <p:anim calcmode="lin" valueType="num">
                                      <p:cBhvr additive="base">
                                        <p:cTn id="167" dur="1000" fill="hold"/>
                                        <p:tgtEl>
                                          <p:spTgt spid="50"/>
                                        </p:tgtEl>
                                        <p:attrNameLst>
                                          <p:attrName>ppt_x</p:attrName>
                                        </p:attrNameLst>
                                      </p:cBhvr>
                                      <p:tavLst>
                                        <p:tav tm="0">
                                          <p:val>
                                            <p:strVal val="0-#ppt_w/2"/>
                                          </p:val>
                                        </p:tav>
                                        <p:tav tm="100000">
                                          <p:val>
                                            <p:strVal val="#ppt_x"/>
                                          </p:val>
                                        </p:tav>
                                      </p:tavLst>
                                    </p:anim>
                                    <p:anim calcmode="lin" valueType="num">
                                      <p:cBhvr additive="base">
                                        <p:cTn id="168" dur="1000" fill="hold"/>
                                        <p:tgtEl>
                                          <p:spTgt spid="50"/>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anim calcmode="lin" valueType="num">
                                      <p:cBhvr additive="base">
                                        <p:cTn id="171" dur="1000" fill="hold"/>
                                        <p:tgtEl>
                                          <p:spTgt spid="51"/>
                                        </p:tgtEl>
                                        <p:attrNameLst>
                                          <p:attrName>ppt_x</p:attrName>
                                        </p:attrNameLst>
                                      </p:cBhvr>
                                      <p:tavLst>
                                        <p:tav tm="0">
                                          <p:val>
                                            <p:strVal val="0-#ppt_w/2"/>
                                          </p:val>
                                        </p:tav>
                                        <p:tav tm="100000">
                                          <p:val>
                                            <p:strVal val="#ppt_x"/>
                                          </p:val>
                                        </p:tav>
                                      </p:tavLst>
                                    </p:anim>
                                    <p:anim calcmode="lin" valueType="num">
                                      <p:cBhvr additive="base">
                                        <p:cTn id="172" dur="1000" fill="hold"/>
                                        <p:tgtEl>
                                          <p:spTgt spid="51"/>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anim calcmode="lin" valueType="num">
                                      <p:cBhvr additive="base">
                                        <p:cTn id="175" dur="1000" fill="hold"/>
                                        <p:tgtEl>
                                          <p:spTgt spid="52"/>
                                        </p:tgtEl>
                                        <p:attrNameLst>
                                          <p:attrName>ppt_x</p:attrName>
                                        </p:attrNameLst>
                                      </p:cBhvr>
                                      <p:tavLst>
                                        <p:tav tm="0">
                                          <p:val>
                                            <p:strVal val="0-#ppt_w/2"/>
                                          </p:val>
                                        </p:tav>
                                        <p:tav tm="100000">
                                          <p:val>
                                            <p:strVal val="#ppt_x"/>
                                          </p:val>
                                        </p:tav>
                                      </p:tavLst>
                                    </p:anim>
                                    <p:anim calcmode="lin" valueType="num">
                                      <p:cBhvr additive="base">
                                        <p:cTn id="176" dur="10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animBg="1"/>
      <p:bldP spid="22" grpId="0"/>
      <p:bldP spid="23"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animBg="1"/>
      <p:bldP spid="37" grpId="0"/>
      <p:bldP spid="38" grpId="0" animBg="1"/>
      <p:bldP spid="39" grpId="0"/>
      <p:bldP spid="40" grpId="0" animBg="1"/>
      <p:bldP spid="41" grpId="0"/>
      <p:bldP spid="42" grpId="0" animBg="1"/>
      <p:bldP spid="43" grpId="0" animBg="1"/>
      <p:bldP spid="44" grpId="0"/>
      <p:bldP spid="45" grpId="0" animBg="1"/>
      <p:bldP spid="46" grpId="0" animBg="1"/>
      <p:bldP spid="47" grpId="0" animBg="1"/>
      <p:bldP spid="48" grpId="0" animBg="1"/>
      <p:bldP spid="50" grpId="0" animBg="1"/>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pt-PT" dirty="0"/>
              <a:t>Contract Overiview</a:t>
            </a:r>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8357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395</TotalTime>
  <Words>2871</Words>
  <Application>Microsoft Office PowerPoint</Application>
  <PresentationFormat>Widescreen</PresentationFormat>
  <Paragraphs>448</Paragraphs>
  <Slides>31</Slides>
  <Notes>9</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46" baseType="lpstr">
      <vt:lpstr>Arial</vt:lpstr>
      <vt:lpstr>Calibri</vt:lpstr>
      <vt:lpstr>Cambria</vt:lpstr>
      <vt:lpstr>Cambria,Bold</vt:lpstr>
      <vt:lpstr>Candara</vt:lpstr>
      <vt:lpstr>Comic Sans MS</vt:lpstr>
      <vt:lpstr>Georgia</vt:lpstr>
      <vt:lpstr>Times New Roman</vt:lpstr>
      <vt:lpstr>Verdana</vt:lpstr>
      <vt:lpstr>Wingdings</vt:lpstr>
      <vt:lpstr>Capgemini 2017_Cover slides</vt:lpstr>
      <vt:lpstr>Section slides</vt:lpstr>
      <vt:lpstr>Content Layouts</vt:lpstr>
      <vt:lpstr>Content and Image Layouts</vt:lpstr>
      <vt:lpstr>Worksheet</vt:lpstr>
      <vt:lpstr>PowerPoint Presentation</vt:lpstr>
      <vt:lpstr>PowerPoint Presentation</vt:lpstr>
      <vt:lpstr>PowerPoint Presentation</vt:lpstr>
      <vt:lpstr>PowerPoint Presentation</vt:lpstr>
      <vt:lpstr>PowerPoint Presentation</vt:lpstr>
      <vt:lpstr>PowerPoint Presentation</vt:lpstr>
      <vt:lpstr>About Client</vt:lpstr>
      <vt:lpstr>Evolution of relationship</vt:lpstr>
      <vt:lpstr>PowerPoint Presentation</vt:lpstr>
      <vt:lpstr>Contract Overview</vt:lpstr>
      <vt:lpstr>Contract Overview</vt:lpstr>
      <vt:lpstr>Contract Overview</vt:lpstr>
      <vt:lpstr>Contract Overview</vt:lpstr>
      <vt:lpstr>Contract Overview</vt:lpstr>
      <vt:lpstr>Contract Overview</vt:lpstr>
      <vt:lpstr>Contract Overview</vt:lpstr>
      <vt:lpstr>Contract Overview</vt:lpstr>
      <vt:lpstr>Contract Overview</vt:lpstr>
      <vt:lpstr>Contract Overview</vt:lpstr>
      <vt:lpstr>Contract Overview</vt:lpstr>
      <vt:lpstr>Contract Overview</vt:lpstr>
      <vt:lpstr>Contract Overview</vt:lpstr>
      <vt:lpstr>PowerPoint Presentation</vt:lpstr>
      <vt:lpstr>Applications</vt:lpstr>
      <vt:lpstr>PowerPoint Presentation</vt:lpstr>
      <vt:lpstr>Leads and team introduction</vt:lpstr>
      <vt:lpstr>PowerPoint Presentation</vt:lpstr>
      <vt:lpstr>Dos</vt:lpstr>
      <vt:lpstr>Don’t’s</vt:lpstr>
      <vt:lpstr>Onboarding</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Mahapatra, Jyotirmaya</dc:creator>
  <cp:lastModifiedBy>Haldar, Gautam</cp:lastModifiedBy>
  <cp:revision>30</cp:revision>
  <dcterms:created xsi:type="dcterms:W3CDTF">2018-02-16T04:17:53Z</dcterms:created>
  <dcterms:modified xsi:type="dcterms:W3CDTF">2018-02-19T09:30:18Z</dcterms:modified>
</cp:coreProperties>
</file>